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67" r:id="rId3"/>
    <p:sldMasterId id="2147483673" r:id="rId4"/>
    <p:sldMasterId id="2147483681" r:id="rId5"/>
  </p:sldMasterIdLst>
  <p:notesMasterIdLst>
    <p:notesMasterId r:id="rId41"/>
  </p:notesMasterIdLst>
  <p:sldIdLst>
    <p:sldId id="257" r:id="rId6"/>
    <p:sldId id="334" r:id="rId7"/>
    <p:sldId id="336"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38" r:id="rId23"/>
    <p:sldId id="341" r:id="rId24"/>
    <p:sldId id="343" r:id="rId25"/>
    <p:sldId id="344" r:id="rId26"/>
    <p:sldId id="311" r:id="rId27"/>
    <p:sldId id="306" r:id="rId28"/>
    <p:sldId id="333" r:id="rId29"/>
    <p:sldId id="309" r:id="rId30"/>
    <p:sldId id="331" r:id="rId31"/>
    <p:sldId id="332" r:id="rId32"/>
    <p:sldId id="327" r:id="rId33"/>
    <p:sldId id="326" r:id="rId34"/>
    <p:sldId id="308" r:id="rId35"/>
    <p:sldId id="360" r:id="rId36"/>
    <p:sldId id="361" r:id="rId37"/>
    <p:sldId id="363" r:id="rId38"/>
    <p:sldId id="362" r:id="rId39"/>
    <p:sldId id="345" r:id="rId40"/>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34">
          <p15:clr>
            <a:srgbClr val="A4A3A4"/>
          </p15:clr>
        </p15:guide>
        <p15:guide id="2" orient="horz" pos="1293">
          <p15:clr>
            <a:srgbClr val="A4A3A4"/>
          </p15:clr>
        </p15:guide>
        <p15:guide id="3" orient="horz" pos="263">
          <p15:clr>
            <a:srgbClr val="A4A3A4"/>
          </p15:clr>
        </p15:guide>
        <p15:guide id="4" orient="horz" pos="1074">
          <p15:clr>
            <a:srgbClr val="A4A3A4"/>
          </p15:clr>
        </p15:guide>
        <p15:guide id="5" pos="955">
          <p15:clr>
            <a:srgbClr val="A4A3A4"/>
          </p15:clr>
        </p15:guide>
        <p15:guide id="6" pos="5474">
          <p15:clr>
            <a:srgbClr val="A4A3A4"/>
          </p15:clr>
        </p15:guide>
        <p15:guide id="7" pos="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2DD"/>
    <a:srgbClr val="DC4F59"/>
    <a:srgbClr val="F03963"/>
    <a:srgbClr val="F59234"/>
    <a:srgbClr val="FFCC62"/>
    <a:srgbClr val="31AFE2"/>
    <a:srgbClr val="025483"/>
    <a:srgbClr val="319189"/>
    <a:srgbClr val="045481"/>
    <a:srgbClr val="37F2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5" autoAdjust="0"/>
    <p:restoredTop sz="93960" autoAdjust="0"/>
  </p:normalViewPr>
  <p:slideViewPr>
    <p:cSldViewPr snapToGrid="0" snapToObjects="1">
      <p:cViewPr>
        <p:scale>
          <a:sx n="75" d="100"/>
          <a:sy n="75" d="100"/>
        </p:scale>
        <p:origin x="-1690" y="48"/>
      </p:cViewPr>
      <p:guideLst>
        <p:guide orient="horz" pos="4034"/>
        <p:guide orient="horz" pos="1293"/>
        <p:guide orient="horz" pos="263"/>
        <p:guide orient="horz" pos="1074"/>
        <p:guide pos="955"/>
        <p:guide pos="5474"/>
        <p:guide pos="284"/>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umayya.Musa\AppData\Local\Microsoft\Windows\Temporary%20Internet%20Files\Content.IE5\WY4XKUMR\Care_home_historic_GM_(2)_crosstab.csv"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umayya.Musa\AppData\Local\Microsoft\Windows\Temporary%20Internet%20Files\Content.IE5\0SV4PPSH\Care_home_historic_GM_(2)_crosstab%20(2).csv"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5.776577165091646E-2"/>
          <c:y val="7.4047583569264386E-2"/>
          <c:w val="0.89991101952216279"/>
          <c:h val="0.83596196405017742"/>
        </c:manualLayout>
      </c:layout>
      <c:lineChart>
        <c:grouping val="standard"/>
        <c:varyColors val="0"/>
        <c:ser>
          <c:idx val="0"/>
          <c:order val="0"/>
          <c:tx>
            <c:strRef>
              <c:f>'Care_home_historic_GM_(2)_cross'!$B$3</c:f>
              <c:strCache>
                <c:ptCount val="1"/>
                <c:pt idx="0">
                  <c:v> GM </c:v>
                </c:pt>
              </c:strCache>
            </c:strRef>
          </c:tx>
          <c:spPr>
            <a:ln w="38100">
              <a:solidFill>
                <a:srgbClr val="92D050"/>
              </a:solidFill>
            </a:ln>
          </c:spPr>
          <c:marker>
            <c:symbol val="none"/>
          </c:marker>
          <c:dLbls>
            <c:dLbl>
              <c:idx val="0"/>
              <c:layout>
                <c:manualLayout>
                  <c:x val="-2.0221372660031909E-2"/>
                  <c:y val="3.5040980147664484E-2"/>
                </c:manualLayout>
              </c:layout>
              <c:dLblPos val="r"/>
              <c:showLegendKey val="0"/>
              <c:showVal val="1"/>
              <c:showCatName val="0"/>
              <c:showSerName val="0"/>
              <c:showPercent val="0"/>
              <c:showBubbleSize val="0"/>
            </c:dLbl>
            <c:dLbl>
              <c:idx val="35"/>
              <c:layout/>
              <c:dLblPos val="b"/>
              <c:showLegendKey val="0"/>
              <c:showVal val="1"/>
              <c:showCatName val="0"/>
              <c:showSerName val="0"/>
              <c:showPercent val="0"/>
              <c:showBubbleSize val="0"/>
            </c:dLbl>
            <c:dLblPos val="b"/>
            <c:showLegendKey val="0"/>
            <c:showVal val="0"/>
            <c:showCatName val="0"/>
            <c:showSerName val="0"/>
            <c:showPercent val="0"/>
            <c:showBubbleSize val="0"/>
          </c:dLbls>
          <c:cat>
            <c:numRef>
              <c:f>'Care_home_historic_GM_(2)_cross'!$C$2:$AL$2</c:f>
              <c:numCache>
                <c:formatCode>mmm\-yy</c:formatCode>
                <c:ptCount val="36"/>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numCache>
            </c:numRef>
          </c:cat>
          <c:val>
            <c:numRef>
              <c:f>'Care_home_historic_GM_(2)_cross'!$C$3:$AL$3</c:f>
              <c:numCache>
                <c:formatCode>0.00%</c:formatCode>
                <c:ptCount val="36"/>
                <c:pt idx="0">
                  <c:v>0.54520000000000002</c:v>
                </c:pt>
                <c:pt idx="1">
                  <c:v>0.54800000000000004</c:v>
                </c:pt>
                <c:pt idx="2">
                  <c:v>0.55410000000000004</c:v>
                </c:pt>
                <c:pt idx="3">
                  <c:v>0.5524</c:v>
                </c:pt>
                <c:pt idx="4">
                  <c:v>0.56340000000000001</c:v>
                </c:pt>
                <c:pt idx="5">
                  <c:v>0.55500000000000005</c:v>
                </c:pt>
                <c:pt idx="6">
                  <c:v>0.55979999999999996</c:v>
                </c:pt>
                <c:pt idx="7">
                  <c:v>0.56430000000000002</c:v>
                </c:pt>
                <c:pt idx="8">
                  <c:v>0.57450000000000001</c:v>
                </c:pt>
                <c:pt idx="9">
                  <c:v>0.5867</c:v>
                </c:pt>
                <c:pt idx="10">
                  <c:v>0.61270000000000002</c:v>
                </c:pt>
                <c:pt idx="11">
                  <c:v>0.6089</c:v>
                </c:pt>
                <c:pt idx="12">
                  <c:v>0.62839999999999996</c:v>
                </c:pt>
                <c:pt idx="13">
                  <c:v>0.6341</c:v>
                </c:pt>
                <c:pt idx="14">
                  <c:v>0.65900000000000003</c:v>
                </c:pt>
                <c:pt idx="15">
                  <c:v>0.66220000000000001</c:v>
                </c:pt>
                <c:pt idx="16">
                  <c:v>0.66790000000000005</c:v>
                </c:pt>
                <c:pt idx="17">
                  <c:v>0.67049999999999998</c:v>
                </c:pt>
                <c:pt idx="18">
                  <c:v>0.66149999999999998</c:v>
                </c:pt>
                <c:pt idx="19">
                  <c:v>0.66210000000000002</c:v>
                </c:pt>
                <c:pt idx="20">
                  <c:v>0.67</c:v>
                </c:pt>
                <c:pt idx="21">
                  <c:v>0.67510000000000003</c:v>
                </c:pt>
                <c:pt idx="22">
                  <c:v>0.68379999999999996</c:v>
                </c:pt>
                <c:pt idx="23">
                  <c:v>0.68640000000000001</c:v>
                </c:pt>
                <c:pt idx="24">
                  <c:v>0.68310000000000004</c:v>
                </c:pt>
                <c:pt idx="25">
                  <c:v>0.6895</c:v>
                </c:pt>
                <c:pt idx="26">
                  <c:v>0.69069999999999998</c:v>
                </c:pt>
                <c:pt idx="27">
                  <c:v>0.69710000000000005</c:v>
                </c:pt>
                <c:pt idx="28">
                  <c:v>0.70540000000000003</c:v>
                </c:pt>
                <c:pt idx="29">
                  <c:v>0.70820000000000005</c:v>
                </c:pt>
                <c:pt idx="30">
                  <c:v>0.72350000000000003</c:v>
                </c:pt>
                <c:pt idx="31">
                  <c:v>0.72209999999999996</c:v>
                </c:pt>
                <c:pt idx="32">
                  <c:v>0.73670000000000002</c:v>
                </c:pt>
                <c:pt idx="33">
                  <c:v>0.74039999999999995</c:v>
                </c:pt>
                <c:pt idx="34">
                  <c:v>0.74560000000000004</c:v>
                </c:pt>
                <c:pt idx="35">
                  <c:v>0.74560000000000004</c:v>
                </c:pt>
              </c:numCache>
            </c:numRef>
          </c:val>
          <c:smooth val="0"/>
        </c:ser>
        <c:ser>
          <c:idx val="1"/>
          <c:order val="1"/>
          <c:tx>
            <c:strRef>
              <c:f>'Care_home_historic_GM_(2)_cross'!$B$4</c:f>
              <c:strCache>
                <c:ptCount val="1"/>
                <c:pt idx="0">
                  <c:v> NW</c:v>
                </c:pt>
              </c:strCache>
            </c:strRef>
          </c:tx>
          <c:spPr>
            <a:ln w="38100">
              <a:solidFill>
                <a:srgbClr val="0070C0"/>
              </a:solidFill>
            </a:ln>
          </c:spPr>
          <c:marker>
            <c:symbol val="none"/>
          </c:marker>
          <c:dLbls>
            <c:dLbl>
              <c:idx val="0"/>
              <c:layout>
                <c:manualLayout>
                  <c:x val="-2.4498747268121669E-2"/>
                  <c:y val="1.4428638884332413E-2"/>
                </c:manualLayout>
              </c:layout>
              <c:dLblPos val="r"/>
              <c:showLegendKey val="0"/>
              <c:showVal val="1"/>
              <c:showCatName val="0"/>
              <c:showSerName val="0"/>
              <c:showPercent val="0"/>
              <c:showBubbleSize val="0"/>
            </c:dLbl>
            <c:dLbl>
              <c:idx val="35"/>
              <c:layout/>
              <c:dLblPos val="r"/>
              <c:showLegendKey val="0"/>
              <c:showVal val="1"/>
              <c:showCatName val="0"/>
              <c:showSerName val="0"/>
              <c:showPercent val="0"/>
              <c:showBubbleSize val="0"/>
            </c:dLbl>
            <c:dLblPos val="b"/>
            <c:showLegendKey val="0"/>
            <c:showVal val="0"/>
            <c:showCatName val="0"/>
            <c:showSerName val="0"/>
            <c:showPercent val="0"/>
            <c:showBubbleSize val="0"/>
          </c:dLbls>
          <c:cat>
            <c:numRef>
              <c:f>'Care_home_historic_GM_(2)_cross'!$C$2:$AL$2</c:f>
              <c:numCache>
                <c:formatCode>mmm\-yy</c:formatCode>
                <c:ptCount val="36"/>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numCache>
            </c:numRef>
          </c:cat>
          <c:val>
            <c:numRef>
              <c:f>'Care_home_historic_GM_(2)_cross'!$C$4:$AL$4</c:f>
              <c:numCache>
                <c:formatCode>0.00%</c:formatCode>
                <c:ptCount val="36"/>
                <c:pt idx="0">
                  <c:v>0.63449999999999995</c:v>
                </c:pt>
                <c:pt idx="1">
                  <c:v>0.64039999999999997</c:v>
                </c:pt>
                <c:pt idx="2">
                  <c:v>0.64170000000000005</c:v>
                </c:pt>
                <c:pt idx="3">
                  <c:v>0.64480000000000004</c:v>
                </c:pt>
                <c:pt idx="4">
                  <c:v>0.65359999999999996</c:v>
                </c:pt>
                <c:pt idx="5">
                  <c:v>0.65480000000000005</c:v>
                </c:pt>
                <c:pt idx="6">
                  <c:v>0.6583</c:v>
                </c:pt>
                <c:pt idx="7">
                  <c:v>0.65680000000000005</c:v>
                </c:pt>
                <c:pt idx="8">
                  <c:v>0.66420000000000001</c:v>
                </c:pt>
                <c:pt idx="9">
                  <c:v>0.67130000000000001</c:v>
                </c:pt>
                <c:pt idx="10">
                  <c:v>0.68579999999999997</c:v>
                </c:pt>
                <c:pt idx="11">
                  <c:v>0.69279999999999997</c:v>
                </c:pt>
                <c:pt idx="12">
                  <c:v>0.70420000000000005</c:v>
                </c:pt>
                <c:pt idx="13">
                  <c:v>0.71050000000000002</c:v>
                </c:pt>
                <c:pt idx="14">
                  <c:v>0.7198</c:v>
                </c:pt>
                <c:pt idx="15">
                  <c:v>0.72289999999999999</c:v>
                </c:pt>
                <c:pt idx="16">
                  <c:v>0.71970000000000001</c:v>
                </c:pt>
                <c:pt idx="17">
                  <c:v>0.71789999999999998</c:v>
                </c:pt>
                <c:pt idx="18">
                  <c:v>0.71730000000000005</c:v>
                </c:pt>
                <c:pt idx="19">
                  <c:v>0.71550000000000002</c:v>
                </c:pt>
                <c:pt idx="20">
                  <c:v>0.71909999999999996</c:v>
                </c:pt>
                <c:pt idx="21">
                  <c:v>0.72070000000000001</c:v>
                </c:pt>
                <c:pt idx="22">
                  <c:v>0.72719999999999996</c:v>
                </c:pt>
                <c:pt idx="23">
                  <c:v>0.73829999999999996</c:v>
                </c:pt>
                <c:pt idx="24">
                  <c:v>0.7419</c:v>
                </c:pt>
                <c:pt idx="25">
                  <c:v>0.74550000000000005</c:v>
                </c:pt>
                <c:pt idx="26">
                  <c:v>0.74680000000000002</c:v>
                </c:pt>
                <c:pt idx="27">
                  <c:v>0.75290000000000001</c:v>
                </c:pt>
                <c:pt idx="28">
                  <c:v>0.75990000000000002</c:v>
                </c:pt>
                <c:pt idx="29">
                  <c:v>0.76490000000000002</c:v>
                </c:pt>
                <c:pt idx="30">
                  <c:v>0.77229999999999999</c:v>
                </c:pt>
                <c:pt idx="31">
                  <c:v>0.77539999999999998</c:v>
                </c:pt>
                <c:pt idx="32">
                  <c:v>0.78220000000000001</c:v>
                </c:pt>
                <c:pt idx="33">
                  <c:v>0.78200000000000003</c:v>
                </c:pt>
                <c:pt idx="34">
                  <c:v>0.78820000000000001</c:v>
                </c:pt>
                <c:pt idx="35">
                  <c:v>0.78610000000000002</c:v>
                </c:pt>
              </c:numCache>
            </c:numRef>
          </c:val>
          <c:smooth val="0"/>
        </c:ser>
        <c:ser>
          <c:idx val="2"/>
          <c:order val="2"/>
          <c:tx>
            <c:strRef>
              <c:f>'Care_home_historic_GM_(2)_cross'!$B$5</c:f>
              <c:strCache>
                <c:ptCount val="1"/>
                <c:pt idx="0">
                  <c:v>England   </c:v>
                </c:pt>
              </c:strCache>
            </c:strRef>
          </c:tx>
          <c:spPr>
            <a:ln w="38100">
              <a:solidFill>
                <a:srgbClr val="FFC000"/>
              </a:solidFill>
            </a:ln>
          </c:spPr>
          <c:marker>
            <c:symbol val="none"/>
          </c:marker>
          <c:dLbls>
            <c:dLbl>
              <c:idx val="0"/>
              <c:layout>
                <c:manualLayout>
                  <c:x val="-2.6637434572166552E-2"/>
                  <c:y val="-4.6034228821441509E-2"/>
                </c:manualLayout>
              </c:layout>
              <c:dLblPos val="r"/>
              <c:showLegendKey val="0"/>
              <c:showVal val="1"/>
              <c:showCatName val="0"/>
              <c:showSerName val="0"/>
              <c:showPercent val="0"/>
              <c:showBubbleSize val="0"/>
            </c:dLbl>
            <c:dLbl>
              <c:idx val="35"/>
              <c:layout/>
              <c:dLblPos val="t"/>
              <c:showLegendKey val="0"/>
              <c:showVal val="1"/>
              <c:showCatName val="0"/>
              <c:showSerName val="0"/>
              <c:showPercent val="0"/>
              <c:showBubbleSize val="0"/>
            </c:dLbl>
            <c:dLblPos val="b"/>
            <c:showLegendKey val="0"/>
            <c:showVal val="0"/>
            <c:showCatName val="0"/>
            <c:showSerName val="0"/>
            <c:showPercent val="0"/>
            <c:showBubbleSize val="0"/>
          </c:dLbls>
          <c:cat>
            <c:numRef>
              <c:f>'Care_home_historic_GM_(2)_cross'!$C$2:$AL$2</c:f>
              <c:numCache>
                <c:formatCode>mmm\-yy</c:formatCode>
                <c:ptCount val="36"/>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numCache>
            </c:numRef>
          </c:cat>
          <c:val>
            <c:numRef>
              <c:f>'Care_home_historic_GM_(2)_cross'!$C$5:$AL$5</c:f>
              <c:numCache>
                <c:formatCode>0.00%</c:formatCode>
                <c:ptCount val="36"/>
                <c:pt idx="0">
                  <c:v>0.66769999999999996</c:v>
                </c:pt>
                <c:pt idx="1">
                  <c:v>0.67569999999999997</c:v>
                </c:pt>
                <c:pt idx="2">
                  <c:v>0.68740000000000001</c:v>
                </c:pt>
                <c:pt idx="3">
                  <c:v>0.69950000000000001</c:v>
                </c:pt>
                <c:pt idx="4">
                  <c:v>0.70909999999999995</c:v>
                </c:pt>
                <c:pt idx="5">
                  <c:v>0.71730000000000005</c:v>
                </c:pt>
                <c:pt idx="6">
                  <c:v>0.72489999999999999</c:v>
                </c:pt>
                <c:pt idx="7">
                  <c:v>0.73380000000000001</c:v>
                </c:pt>
                <c:pt idx="8">
                  <c:v>0.74380000000000002</c:v>
                </c:pt>
                <c:pt idx="9">
                  <c:v>0.75290000000000001</c:v>
                </c:pt>
                <c:pt idx="10">
                  <c:v>0.76219999999999999</c:v>
                </c:pt>
                <c:pt idx="11">
                  <c:v>0.76939999999999997</c:v>
                </c:pt>
                <c:pt idx="12">
                  <c:v>0.77400000000000002</c:v>
                </c:pt>
                <c:pt idx="13">
                  <c:v>0.77800000000000002</c:v>
                </c:pt>
                <c:pt idx="14">
                  <c:v>0.78320000000000001</c:v>
                </c:pt>
                <c:pt idx="15">
                  <c:v>0.78390000000000004</c:v>
                </c:pt>
                <c:pt idx="16">
                  <c:v>0.78600000000000003</c:v>
                </c:pt>
                <c:pt idx="17">
                  <c:v>0.78659999999999997</c:v>
                </c:pt>
                <c:pt idx="18">
                  <c:v>0.78859999999999997</c:v>
                </c:pt>
                <c:pt idx="19">
                  <c:v>0.78810000000000002</c:v>
                </c:pt>
                <c:pt idx="20">
                  <c:v>0.78890000000000005</c:v>
                </c:pt>
                <c:pt idx="21">
                  <c:v>0.78849999999999998</c:v>
                </c:pt>
                <c:pt idx="22">
                  <c:v>0.79</c:v>
                </c:pt>
                <c:pt idx="23">
                  <c:v>0.79139999999999999</c:v>
                </c:pt>
                <c:pt idx="24">
                  <c:v>0.79259999999999997</c:v>
                </c:pt>
                <c:pt idx="25">
                  <c:v>0.79310000000000003</c:v>
                </c:pt>
                <c:pt idx="26">
                  <c:v>0.7944</c:v>
                </c:pt>
                <c:pt idx="27">
                  <c:v>0.79859999999999998</c:v>
                </c:pt>
                <c:pt idx="28">
                  <c:v>0.80330000000000001</c:v>
                </c:pt>
                <c:pt idx="29">
                  <c:v>0.80769999999999997</c:v>
                </c:pt>
                <c:pt idx="30">
                  <c:v>0.80959999999999999</c:v>
                </c:pt>
                <c:pt idx="31">
                  <c:v>0.81220000000000003</c:v>
                </c:pt>
                <c:pt idx="32">
                  <c:v>0.81469999999999998</c:v>
                </c:pt>
                <c:pt idx="33">
                  <c:v>0.81369999999999998</c:v>
                </c:pt>
                <c:pt idx="34">
                  <c:v>0.81299999999999994</c:v>
                </c:pt>
                <c:pt idx="35">
                  <c:v>0.81359999999999999</c:v>
                </c:pt>
              </c:numCache>
            </c:numRef>
          </c:val>
          <c:smooth val="0"/>
        </c:ser>
        <c:dLbls>
          <c:dLblPos val="b"/>
          <c:showLegendKey val="0"/>
          <c:showVal val="1"/>
          <c:showCatName val="0"/>
          <c:showSerName val="0"/>
          <c:showPercent val="0"/>
          <c:showBubbleSize val="0"/>
        </c:dLbls>
        <c:marker val="1"/>
        <c:smooth val="0"/>
        <c:axId val="87355776"/>
        <c:axId val="87357312"/>
      </c:lineChart>
      <c:dateAx>
        <c:axId val="87355776"/>
        <c:scaling>
          <c:orientation val="minMax"/>
        </c:scaling>
        <c:delete val="0"/>
        <c:axPos val="b"/>
        <c:numFmt formatCode="mmm\-yy" sourceLinked="1"/>
        <c:majorTickMark val="out"/>
        <c:minorTickMark val="none"/>
        <c:tickLblPos val="nextTo"/>
        <c:txPr>
          <a:bodyPr/>
          <a:lstStyle/>
          <a:p>
            <a:pPr>
              <a:defRPr sz="900"/>
            </a:pPr>
            <a:endParaRPr lang="en-US"/>
          </a:p>
        </c:txPr>
        <c:crossAx val="87357312"/>
        <c:crosses val="autoZero"/>
        <c:auto val="1"/>
        <c:lblOffset val="100"/>
        <c:baseTimeUnit val="months"/>
      </c:dateAx>
      <c:valAx>
        <c:axId val="87357312"/>
        <c:scaling>
          <c:orientation val="minMax"/>
          <c:max val="0.9"/>
          <c:min val="0.1"/>
        </c:scaling>
        <c:delete val="0"/>
        <c:axPos val="l"/>
        <c:majorGridlines>
          <c:spPr>
            <a:ln>
              <a:solidFill>
                <a:srgbClr val="FFFFFF">
                  <a:lumMod val="75000"/>
                </a:srgbClr>
              </a:solidFill>
            </a:ln>
          </c:spPr>
        </c:majorGridlines>
        <c:numFmt formatCode="0.00%" sourceLinked="1"/>
        <c:majorTickMark val="out"/>
        <c:minorTickMark val="none"/>
        <c:tickLblPos val="nextTo"/>
        <c:txPr>
          <a:bodyPr/>
          <a:lstStyle/>
          <a:p>
            <a:pPr>
              <a:defRPr sz="800"/>
            </a:pPr>
            <a:endParaRPr lang="en-US"/>
          </a:p>
        </c:txPr>
        <c:crossAx val="87355776"/>
        <c:crosses val="autoZero"/>
        <c:crossBetween val="between"/>
      </c:valAx>
    </c:plotArea>
    <c:legend>
      <c:legendPos val="r"/>
      <c:layout>
        <c:manualLayout>
          <c:xMode val="edge"/>
          <c:yMode val="edge"/>
          <c:x val="9.6362177096107213E-2"/>
          <c:y val="0.74085904880699449"/>
          <c:w val="0.55944391049236797"/>
          <c:h val="0.12350633561695713"/>
        </c:manualLayout>
      </c:layout>
      <c:overlay val="0"/>
    </c:legend>
    <c:plotVisOnly val="1"/>
    <c:dispBlanksAs val="gap"/>
    <c:showDLblsOverMax val="0"/>
  </c:chart>
  <c:spPr>
    <a:solidFill>
      <a:srgbClr val="FFFFFF">
        <a:lumMod val="95000"/>
      </a:srgbClr>
    </a:solidFill>
    <a:ln w="19050">
      <a:solidFill>
        <a:srgbClr val="FFFFFF">
          <a:lumMod val="50000"/>
        </a:srgbClr>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6577165091646E-2"/>
          <c:y val="7.4047583569264386E-2"/>
          <c:w val="0.89991101952216279"/>
          <c:h val="0.83596196405017742"/>
        </c:manualLayout>
      </c:layout>
      <c:lineChart>
        <c:grouping val="standard"/>
        <c:varyColors val="0"/>
        <c:ser>
          <c:idx val="0"/>
          <c:order val="0"/>
          <c:tx>
            <c:strRef>
              <c:f>'Care_home_historic_GM_(2)_cross'!$B$3</c:f>
              <c:strCache>
                <c:ptCount val="1"/>
                <c:pt idx="0">
                  <c:v> GM </c:v>
                </c:pt>
              </c:strCache>
            </c:strRef>
          </c:tx>
          <c:spPr>
            <a:ln w="38100">
              <a:solidFill>
                <a:srgbClr val="92D050"/>
              </a:solidFill>
            </a:ln>
          </c:spPr>
          <c:marker>
            <c:symbol val="none"/>
          </c:marker>
          <c:dLbls>
            <c:dLbl>
              <c:idx val="0"/>
              <c:layout>
                <c:manualLayout>
                  <c:x val="-1.683898033685224E-2"/>
                  <c:y val="3.8353137218353275E-2"/>
                </c:manualLayout>
              </c:layout>
              <c:dLblPos val="r"/>
              <c:showLegendKey val="0"/>
              <c:showVal val="1"/>
              <c:showCatName val="0"/>
              <c:showSerName val="0"/>
              <c:showPercent val="0"/>
              <c:showBubbleSize val="0"/>
            </c:dLbl>
            <c:dLbl>
              <c:idx val="35"/>
              <c:layout>
                <c:manualLayout>
                  <c:x val="0"/>
                  <c:y val="-2.2508032968796124E-2"/>
                </c:manualLayout>
              </c:layout>
              <c:dLblPos val="r"/>
              <c:showLegendKey val="0"/>
              <c:showVal val="1"/>
              <c:showCatName val="0"/>
              <c:showSerName val="0"/>
              <c:showPercent val="0"/>
              <c:showBubbleSize val="0"/>
            </c:dLbl>
            <c:showLegendKey val="0"/>
            <c:showVal val="0"/>
            <c:showCatName val="0"/>
            <c:showSerName val="0"/>
            <c:showPercent val="0"/>
            <c:showBubbleSize val="0"/>
          </c:dLbls>
          <c:cat>
            <c:numRef>
              <c:f>'Care_home_historic_GM_(2)_cross'!$C$2:$AL$2</c:f>
              <c:numCache>
                <c:formatCode>mmm\-yy</c:formatCode>
                <c:ptCount val="36"/>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numCache>
            </c:numRef>
          </c:cat>
          <c:val>
            <c:numRef>
              <c:f>'Care_home_historic_GM_(2)_cross'!$C$3:$AL$3</c:f>
              <c:numCache>
                <c:formatCode>0.00%</c:formatCode>
                <c:ptCount val="36"/>
                <c:pt idx="0">
                  <c:v>0.62239999999999995</c:v>
                </c:pt>
                <c:pt idx="1">
                  <c:v>0.64759999999999995</c:v>
                </c:pt>
                <c:pt idx="2">
                  <c:v>0.62729999999999997</c:v>
                </c:pt>
                <c:pt idx="3">
                  <c:v>0.63560000000000005</c:v>
                </c:pt>
                <c:pt idx="4">
                  <c:v>0.62790000000000001</c:v>
                </c:pt>
                <c:pt idx="5">
                  <c:v>0.63360000000000005</c:v>
                </c:pt>
                <c:pt idx="6">
                  <c:v>0.63009999999999999</c:v>
                </c:pt>
                <c:pt idx="7">
                  <c:v>0.66469999999999996</c:v>
                </c:pt>
                <c:pt idx="8">
                  <c:v>0.69310000000000005</c:v>
                </c:pt>
                <c:pt idx="9">
                  <c:v>0.67449999999999999</c:v>
                </c:pt>
                <c:pt idx="10">
                  <c:v>0.68400000000000005</c:v>
                </c:pt>
                <c:pt idx="11">
                  <c:v>0.68569999999999998</c:v>
                </c:pt>
                <c:pt idx="12">
                  <c:v>0.71160000000000001</c:v>
                </c:pt>
                <c:pt idx="13">
                  <c:v>0.72599999999999998</c:v>
                </c:pt>
                <c:pt idx="14">
                  <c:v>0.74119999999999997</c:v>
                </c:pt>
                <c:pt idx="15">
                  <c:v>0.74670000000000003</c:v>
                </c:pt>
                <c:pt idx="16">
                  <c:v>0.74470000000000003</c:v>
                </c:pt>
                <c:pt idx="17">
                  <c:v>0.752</c:v>
                </c:pt>
                <c:pt idx="18">
                  <c:v>0.77380000000000004</c:v>
                </c:pt>
                <c:pt idx="19">
                  <c:v>0.77339999999999998</c:v>
                </c:pt>
                <c:pt idx="20">
                  <c:v>0.78849999999999998</c:v>
                </c:pt>
                <c:pt idx="21">
                  <c:v>0.7833</c:v>
                </c:pt>
                <c:pt idx="22">
                  <c:v>0.79549999999999998</c:v>
                </c:pt>
                <c:pt idx="23">
                  <c:v>0.80379999999999996</c:v>
                </c:pt>
                <c:pt idx="24">
                  <c:v>0.80220000000000002</c:v>
                </c:pt>
                <c:pt idx="25">
                  <c:v>0.79930000000000001</c:v>
                </c:pt>
                <c:pt idx="26">
                  <c:v>0.8216</c:v>
                </c:pt>
                <c:pt idx="27">
                  <c:v>0.83579999999999999</c:v>
                </c:pt>
                <c:pt idx="28">
                  <c:v>0.83389999999999997</c:v>
                </c:pt>
                <c:pt idx="29">
                  <c:v>0.84589999999999999</c:v>
                </c:pt>
                <c:pt idx="30">
                  <c:v>0.85170000000000001</c:v>
                </c:pt>
                <c:pt idx="31">
                  <c:v>0.86299999999999999</c:v>
                </c:pt>
                <c:pt idx="32">
                  <c:v>0.85370000000000001</c:v>
                </c:pt>
                <c:pt idx="33">
                  <c:v>0.86240000000000006</c:v>
                </c:pt>
                <c:pt idx="34">
                  <c:v>0.86799999999999999</c:v>
                </c:pt>
                <c:pt idx="35">
                  <c:v>0.87090000000000001</c:v>
                </c:pt>
              </c:numCache>
            </c:numRef>
          </c:val>
          <c:smooth val="0"/>
        </c:ser>
        <c:ser>
          <c:idx val="1"/>
          <c:order val="1"/>
          <c:tx>
            <c:strRef>
              <c:f>'Care_home_historic_GM_(2)_cross'!$B$4</c:f>
              <c:strCache>
                <c:ptCount val="1"/>
                <c:pt idx="0">
                  <c:v> NW</c:v>
                </c:pt>
              </c:strCache>
            </c:strRef>
          </c:tx>
          <c:spPr>
            <a:ln w="38100">
              <a:solidFill>
                <a:srgbClr val="0070C0"/>
              </a:solidFill>
            </a:ln>
          </c:spPr>
          <c:marker>
            <c:symbol val="none"/>
          </c:marker>
          <c:dLbls>
            <c:dLbl>
              <c:idx val="0"/>
              <c:layout/>
              <c:dLblPos val="t"/>
              <c:showLegendKey val="0"/>
              <c:showVal val="1"/>
              <c:showCatName val="0"/>
              <c:showSerName val="0"/>
              <c:showPercent val="0"/>
              <c:showBubbleSize val="0"/>
            </c:dLbl>
            <c:dLbl>
              <c:idx val="35"/>
              <c:layout/>
              <c:dLblPos val="t"/>
              <c:showLegendKey val="0"/>
              <c:showVal val="1"/>
              <c:showCatName val="0"/>
              <c:showSerName val="0"/>
              <c:showPercent val="0"/>
              <c:showBubbleSize val="0"/>
            </c:dLbl>
            <c:showLegendKey val="0"/>
            <c:showVal val="0"/>
            <c:showCatName val="0"/>
            <c:showSerName val="0"/>
            <c:showPercent val="0"/>
            <c:showBubbleSize val="0"/>
          </c:dLbls>
          <c:cat>
            <c:numRef>
              <c:f>'Care_home_historic_GM_(2)_cross'!$C$2:$AL$2</c:f>
              <c:numCache>
                <c:formatCode>mmm\-yy</c:formatCode>
                <c:ptCount val="36"/>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numCache>
            </c:numRef>
          </c:cat>
          <c:val>
            <c:numRef>
              <c:f>'Care_home_historic_GM_(2)_cross'!$C$4:$AL$4</c:f>
              <c:numCache>
                <c:formatCode>0.00%</c:formatCode>
                <c:ptCount val="36"/>
                <c:pt idx="0">
                  <c:v>0.75419999999999998</c:v>
                </c:pt>
                <c:pt idx="1">
                  <c:v>0.7591</c:v>
                </c:pt>
                <c:pt idx="2">
                  <c:v>0.75290000000000001</c:v>
                </c:pt>
                <c:pt idx="3">
                  <c:v>0.75219999999999998</c:v>
                </c:pt>
                <c:pt idx="4">
                  <c:v>0.74850000000000005</c:v>
                </c:pt>
                <c:pt idx="5">
                  <c:v>0.75480000000000003</c:v>
                </c:pt>
                <c:pt idx="6">
                  <c:v>0.75319999999999998</c:v>
                </c:pt>
                <c:pt idx="7">
                  <c:v>0.75580000000000003</c:v>
                </c:pt>
                <c:pt idx="8">
                  <c:v>0.76229999999999998</c:v>
                </c:pt>
                <c:pt idx="9">
                  <c:v>0.75209999999999999</c:v>
                </c:pt>
                <c:pt idx="10">
                  <c:v>0.76500000000000001</c:v>
                </c:pt>
                <c:pt idx="11">
                  <c:v>0.77410000000000001</c:v>
                </c:pt>
                <c:pt idx="12">
                  <c:v>0.78979999999999995</c:v>
                </c:pt>
                <c:pt idx="13">
                  <c:v>0.79610000000000003</c:v>
                </c:pt>
                <c:pt idx="14">
                  <c:v>0.80300000000000005</c:v>
                </c:pt>
                <c:pt idx="15">
                  <c:v>0.80569999999999997</c:v>
                </c:pt>
                <c:pt idx="16">
                  <c:v>0.8075</c:v>
                </c:pt>
                <c:pt idx="17">
                  <c:v>0.81030000000000002</c:v>
                </c:pt>
                <c:pt idx="18">
                  <c:v>0.81579999999999997</c:v>
                </c:pt>
                <c:pt idx="19">
                  <c:v>0.81340000000000001</c:v>
                </c:pt>
                <c:pt idx="20">
                  <c:v>0.81930000000000003</c:v>
                </c:pt>
                <c:pt idx="21">
                  <c:v>0.8226</c:v>
                </c:pt>
                <c:pt idx="22">
                  <c:v>0.83899999999999997</c:v>
                </c:pt>
                <c:pt idx="23">
                  <c:v>0.84179999999999999</c:v>
                </c:pt>
                <c:pt idx="24">
                  <c:v>0.84430000000000005</c:v>
                </c:pt>
                <c:pt idx="25">
                  <c:v>0.84640000000000004</c:v>
                </c:pt>
                <c:pt idx="26">
                  <c:v>0.85409999999999997</c:v>
                </c:pt>
                <c:pt idx="27">
                  <c:v>0.86070000000000002</c:v>
                </c:pt>
                <c:pt idx="28">
                  <c:v>0.86970000000000003</c:v>
                </c:pt>
                <c:pt idx="29">
                  <c:v>0.87829999999999997</c:v>
                </c:pt>
                <c:pt idx="30">
                  <c:v>0.8881</c:v>
                </c:pt>
                <c:pt idx="31">
                  <c:v>0.89380000000000004</c:v>
                </c:pt>
                <c:pt idx="32">
                  <c:v>0.89029999999999998</c:v>
                </c:pt>
                <c:pt idx="33">
                  <c:v>0.89859999999999995</c:v>
                </c:pt>
                <c:pt idx="34">
                  <c:v>0.9</c:v>
                </c:pt>
                <c:pt idx="35">
                  <c:v>0.89990000000000003</c:v>
                </c:pt>
              </c:numCache>
            </c:numRef>
          </c:val>
          <c:smooth val="0"/>
        </c:ser>
        <c:ser>
          <c:idx val="2"/>
          <c:order val="2"/>
          <c:tx>
            <c:strRef>
              <c:f>'Care_home_historic_GM_(2)_cross'!$B$5</c:f>
              <c:strCache>
                <c:ptCount val="1"/>
                <c:pt idx="0">
                  <c:v>England   </c:v>
                </c:pt>
              </c:strCache>
            </c:strRef>
          </c:tx>
          <c:spPr>
            <a:ln w="38100">
              <a:solidFill>
                <a:srgbClr val="FFC000"/>
              </a:solidFill>
            </a:ln>
          </c:spPr>
          <c:marker>
            <c:symbol val="none"/>
          </c:marker>
          <c:dLbls>
            <c:dLbl>
              <c:idx val="0"/>
              <c:layout/>
              <c:dLblPos val="b"/>
              <c:showLegendKey val="0"/>
              <c:showVal val="1"/>
              <c:showCatName val="0"/>
              <c:showSerName val="0"/>
              <c:showPercent val="0"/>
              <c:showBubbleSize val="0"/>
            </c:dLbl>
            <c:dLbl>
              <c:idx val="35"/>
              <c:layout/>
              <c:dLblPos val="b"/>
              <c:showLegendKey val="0"/>
              <c:showVal val="1"/>
              <c:showCatName val="0"/>
              <c:showSerName val="0"/>
              <c:showPercent val="0"/>
              <c:showBubbleSize val="0"/>
            </c:dLbl>
            <c:showLegendKey val="0"/>
            <c:showVal val="0"/>
            <c:showCatName val="0"/>
            <c:showSerName val="0"/>
            <c:showPercent val="0"/>
            <c:showBubbleSize val="0"/>
          </c:dLbls>
          <c:cat>
            <c:numRef>
              <c:f>'Care_home_historic_GM_(2)_cross'!$C$2:$AL$2</c:f>
              <c:numCache>
                <c:formatCode>mmm\-yy</c:formatCode>
                <c:ptCount val="36"/>
                <c:pt idx="0">
                  <c:v>42461</c:v>
                </c:pt>
                <c:pt idx="1">
                  <c:v>42491</c:v>
                </c:pt>
                <c:pt idx="2">
                  <c:v>42522</c:v>
                </c:pt>
                <c:pt idx="3">
                  <c:v>42552</c:v>
                </c:pt>
                <c:pt idx="4">
                  <c:v>42583</c:v>
                </c:pt>
                <c:pt idx="5">
                  <c:v>42614</c:v>
                </c:pt>
                <c:pt idx="6">
                  <c:v>42644</c:v>
                </c:pt>
                <c:pt idx="7">
                  <c:v>42675</c:v>
                </c:pt>
                <c:pt idx="8">
                  <c:v>42705</c:v>
                </c:pt>
                <c:pt idx="9">
                  <c:v>42736</c:v>
                </c:pt>
                <c:pt idx="10">
                  <c:v>42767</c:v>
                </c:pt>
                <c:pt idx="11">
                  <c:v>42795</c:v>
                </c:pt>
                <c:pt idx="12">
                  <c:v>42826</c:v>
                </c:pt>
                <c:pt idx="13">
                  <c:v>42856</c:v>
                </c:pt>
                <c:pt idx="14">
                  <c:v>42887</c:v>
                </c:pt>
                <c:pt idx="15">
                  <c:v>42917</c:v>
                </c:pt>
                <c:pt idx="16">
                  <c:v>42948</c:v>
                </c:pt>
                <c:pt idx="17">
                  <c:v>42979</c:v>
                </c:pt>
                <c:pt idx="18">
                  <c:v>43009</c:v>
                </c:pt>
                <c:pt idx="19">
                  <c:v>43040</c:v>
                </c:pt>
                <c:pt idx="20">
                  <c:v>43070</c:v>
                </c:pt>
                <c:pt idx="21">
                  <c:v>43101</c:v>
                </c:pt>
                <c:pt idx="22">
                  <c:v>43132</c:v>
                </c:pt>
                <c:pt idx="23">
                  <c:v>43160</c:v>
                </c:pt>
                <c:pt idx="24">
                  <c:v>43191</c:v>
                </c:pt>
                <c:pt idx="25">
                  <c:v>43221</c:v>
                </c:pt>
                <c:pt idx="26">
                  <c:v>43252</c:v>
                </c:pt>
                <c:pt idx="27">
                  <c:v>43282</c:v>
                </c:pt>
                <c:pt idx="28">
                  <c:v>43313</c:v>
                </c:pt>
                <c:pt idx="29">
                  <c:v>43344</c:v>
                </c:pt>
                <c:pt idx="30">
                  <c:v>43374</c:v>
                </c:pt>
                <c:pt idx="31">
                  <c:v>43405</c:v>
                </c:pt>
                <c:pt idx="32">
                  <c:v>43435</c:v>
                </c:pt>
                <c:pt idx="33">
                  <c:v>43466</c:v>
                </c:pt>
                <c:pt idx="34">
                  <c:v>43497</c:v>
                </c:pt>
                <c:pt idx="35">
                  <c:v>43525</c:v>
                </c:pt>
              </c:numCache>
            </c:numRef>
          </c:cat>
          <c:val>
            <c:numRef>
              <c:f>'Care_home_historic_GM_(2)_cross'!$C$5:$AL$5</c:f>
              <c:numCache>
                <c:formatCode>0.00%</c:formatCode>
                <c:ptCount val="36"/>
                <c:pt idx="0">
                  <c:v>0.747</c:v>
                </c:pt>
                <c:pt idx="1">
                  <c:v>0.75349999999999995</c:v>
                </c:pt>
                <c:pt idx="2">
                  <c:v>0.75919999999999999</c:v>
                </c:pt>
                <c:pt idx="3">
                  <c:v>0.76990000000000003</c:v>
                </c:pt>
                <c:pt idx="4">
                  <c:v>0.7782</c:v>
                </c:pt>
                <c:pt idx="5">
                  <c:v>0.78129999999999999</c:v>
                </c:pt>
                <c:pt idx="6">
                  <c:v>0.7863</c:v>
                </c:pt>
                <c:pt idx="7">
                  <c:v>0.79159999999999997</c:v>
                </c:pt>
                <c:pt idx="8">
                  <c:v>0.79779999999999995</c:v>
                </c:pt>
                <c:pt idx="9">
                  <c:v>0.80149999999999999</c:v>
                </c:pt>
                <c:pt idx="10">
                  <c:v>0.80679999999999996</c:v>
                </c:pt>
                <c:pt idx="11">
                  <c:v>0.81169999999999998</c:v>
                </c:pt>
                <c:pt idx="12">
                  <c:v>0.81879999999999997</c:v>
                </c:pt>
                <c:pt idx="13">
                  <c:v>0.8236</c:v>
                </c:pt>
                <c:pt idx="14">
                  <c:v>0.82869999999999999</c:v>
                </c:pt>
                <c:pt idx="15">
                  <c:v>0.8306</c:v>
                </c:pt>
                <c:pt idx="16">
                  <c:v>0.83330000000000004</c:v>
                </c:pt>
                <c:pt idx="17">
                  <c:v>0.8367</c:v>
                </c:pt>
                <c:pt idx="18">
                  <c:v>0.8367</c:v>
                </c:pt>
                <c:pt idx="19">
                  <c:v>0.83660000000000001</c:v>
                </c:pt>
                <c:pt idx="20">
                  <c:v>0.83760000000000001</c:v>
                </c:pt>
                <c:pt idx="21">
                  <c:v>0.84079999999999999</c:v>
                </c:pt>
                <c:pt idx="22">
                  <c:v>0.84440000000000004</c:v>
                </c:pt>
                <c:pt idx="23">
                  <c:v>0.84370000000000001</c:v>
                </c:pt>
                <c:pt idx="24">
                  <c:v>0.84519999999999995</c:v>
                </c:pt>
                <c:pt idx="25">
                  <c:v>0.84899999999999998</c:v>
                </c:pt>
                <c:pt idx="26">
                  <c:v>0.84940000000000004</c:v>
                </c:pt>
                <c:pt idx="27">
                  <c:v>0.85299999999999998</c:v>
                </c:pt>
                <c:pt idx="28">
                  <c:v>0.85699999999999998</c:v>
                </c:pt>
                <c:pt idx="29">
                  <c:v>0.8609</c:v>
                </c:pt>
                <c:pt idx="30">
                  <c:v>0.86099999999999999</c:v>
                </c:pt>
                <c:pt idx="31">
                  <c:v>0.86439999999999995</c:v>
                </c:pt>
                <c:pt idx="32">
                  <c:v>0.86470000000000002</c:v>
                </c:pt>
                <c:pt idx="33">
                  <c:v>0.86329999999999996</c:v>
                </c:pt>
                <c:pt idx="34">
                  <c:v>0.86529999999999996</c:v>
                </c:pt>
                <c:pt idx="35">
                  <c:v>0.86450000000000005</c:v>
                </c:pt>
              </c:numCache>
            </c:numRef>
          </c:val>
          <c:smooth val="0"/>
        </c:ser>
        <c:dLbls>
          <c:showLegendKey val="0"/>
          <c:showVal val="0"/>
          <c:showCatName val="0"/>
          <c:showSerName val="0"/>
          <c:showPercent val="0"/>
          <c:showBubbleSize val="0"/>
        </c:dLbls>
        <c:marker val="1"/>
        <c:smooth val="0"/>
        <c:axId val="93197056"/>
        <c:axId val="93198592"/>
      </c:lineChart>
      <c:dateAx>
        <c:axId val="93197056"/>
        <c:scaling>
          <c:orientation val="minMax"/>
        </c:scaling>
        <c:delete val="0"/>
        <c:axPos val="b"/>
        <c:numFmt formatCode="mmm\-yy" sourceLinked="1"/>
        <c:majorTickMark val="out"/>
        <c:minorTickMark val="none"/>
        <c:tickLblPos val="nextTo"/>
        <c:txPr>
          <a:bodyPr/>
          <a:lstStyle/>
          <a:p>
            <a:pPr>
              <a:defRPr sz="900"/>
            </a:pPr>
            <a:endParaRPr lang="en-US"/>
          </a:p>
        </c:txPr>
        <c:crossAx val="93198592"/>
        <c:crosses val="autoZero"/>
        <c:auto val="1"/>
        <c:lblOffset val="100"/>
        <c:baseTimeUnit val="months"/>
      </c:dateAx>
      <c:valAx>
        <c:axId val="93198592"/>
        <c:scaling>
          <c:orientation val="minMax"/>
          <c:max val="0.9"/>
          <c:min val="0.5"/>
        </c:scaling>
        <c:delete val="0"/>
        <c:axPos val="l"/>
        <c:majorGridlines>
          <c:spPr>
            <a:ln>
              <a:solidFill>
                <a:srgbClr val="FFFFFF">
                  <a:lumMod val="75000"/>
                </a:srgbClr>
              </a:solidFill>
            </a:ln>
          </c:spPr>
        </c:majorGridlines>
        <c:numFmt formatCode="0.00%" sourceLinked="1"/>
        <c:majorTickMark val="out"/>
        <c:minorTickMark val="none"/>
        <c:tickLblPos val="nextTo"/>
        <c:txPr>
          <a:bodyPr/>
          <a:lstStyle/>
          <a:p>
            <a:pPr>
              <a:defRPr sz="900"/>
            </a:pPr>
            <a:endParaRPr lang="en-US"/>
          </a:p>
        </c:txPr>
        <c:crossAx val="93197056"/>
        <c:crosses val="autoZero"/>
        <c:crossBetween val="between"/>
      </c:valAx>
    </c:plotArea>
    <c:legend>
      <c:legendPos val="r"/>
      <c:layout>
        <c:manualLayout>
          <c:xMode val="edge"/>
          <c:yMode val="edge"/>
          <c:x val="0.41209557968293897"/>
          <c:y val="0.77816654427259369"/>
          <c:w val="0.56372725228381881"/>
          <c:h val="7.4036620247630344E-2"/>
        </c:manualLayout>
      </c:layout>
      <c:overlay val="0"/>
    </c:legend>
    <c:plotVisOnly val="1"/>
    <c:dispBlanksAs val="gap"/>
    <c:showDLblsOverMax val="0"/>
  </c:chart>
  <c:spPr>
    <a:solidFill>
      <a:srgbClr val="FFFFFF">
        <a:lumMod val="95000"/>
      </a:srgbClr>
    </a:solidFill>
    <a:ln w="19050">
      <a:solidFill>
        <a:srgbClr val="FFFFFF">
          <a:lumMod val="50000"/>
        </a:srgbClr>
      </a:solid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1DD82-1E61-4514-B521-DD9AFBAB7F6D}"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267136A9-DB1D-4015-993E-075138D1C206}">
      <dgm:prSet phldrT="[Text]" custT="1"/>
      <dgm:spPr>
        <a:xfrm>
          <a:off x="1678594" y="1745393"/>
          <a:ext cx="1142141" cy="1142141"/>
        </a:xfrm>
        <a:solidFill>
          <a:srgbClr val="18AA9D"/>
        </a:solidFill>
        <a:ln w="25400" cap="flat" cmpd="sng" algn="ctr">
          <a:solidFill>
            <a:sysClr val="window" lastClr="FFFFFF">
              <a:hueOff val="0"/>
              <a:satOff val="0"/>
              <a:lumOff val="0"/>
              <a:alphaOff val="0"/>
            </a:sysClr>
          </a:solidFill>
          <a:prstDash val="solid"/>
        </a:ln>
        <a:effectLst/>
      </dgm:spPr>
      <dgm:t>
        <a:bodyPr/>
        <a:lstStyle/>
        <a:p>
          <a:endParaRPr lang="en-GB" sz="1400" dirty="0">
            <a:solidFill>
              <a:sysClr val="window" lastClr="FFFFFF"/>
            </a:solidFill>
            <a:latin typeface="Calibri"/>
            <a:ea typeface="+mn-ea"/>
            <a:cs typeface="+mn-cs"/>
          </a:endParaRPr>
        </a:p>
      </dgm:t>
    </dgm:pt>
    <dgm:pt modelId="{D1C66035-3DE3-4146-97AB-1A51A910D8DF}" type="parTrans" cxnId="{A6CEDF5C-FC6F-4890-A887-4E95E82DB87B}">
      <dgm:prSet/>
      <dgm:spPr/>
      <dgm:t>
        <a:bodyPr/>
        <a:lstStyle/>
        <a:p>
          <a:endParaRPr lang="en-GB" sz="1400"/>
        </a:p>
      </dgm:t>
    </dgm:pt>
    <dgm:pt modelId="{64B21CEF-7BEE-410E-B3E3-67E4FC70F57F}" type="sibTrans" cxnId="{A6CEDF5C-FC6F-4890-A887-4E95E82DB87B}">
      <dgm:prSet/>
      <dgm:spPr/>
      <dgm:t>
        <a:bodyPr/>
        <a:lstStyle/>
        <a:p>
          <a:endParaRPr lang="en-GB" sz="1400"/>
        </a:p>
      </dgm:t>
    </dgm:pt>
    <dgm:pt modelId="{E3A29BDB-C610-4116-926A-8D41A5C18D2F}">
      <dgm:prSet phldrT="[Text]" custT="1">
        <dgm:style>
          <a:lnRef idx="3">
            <a:schemeClr val="lt1"/>
          </a:lnRef>
          <a:fillRef idx="1">
            <a:schemeClr val="accent6"/>
          </a:fillRef>
          <a:effectRef idx="1">
            <a:schemeClr val="accent6"/>
          </a:effectRef>
          <a:fontRef idx="minor">
            <a:schemeClr val="lt1"/>
          </a:fontRef>
        </dgm:style>
      </dgm:prSet>
      <dgm:spPr>
        <a:xfrm>
          <a:off x="1687094" y="-1260"/>
          <a:ext cx="1142141" cy="1142141"/>
        </a:xfrm>
        <a:solidFill>
          <a:schemeClr val="bg2">
            <a:lumMod val="60000"/>
            <a:lumOff val="40000"/>
          </a:schemeClr>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en-GB" sz="1400" dirty="0" smtClean="0">
              <a:solidFill>
                <a:schemeClr val="tx1"/>
              </a:solidFill>
              <a:latin typeface="Calibri"/>
              <a:ea typeface="+mn-ea"/>
              <a:cs typeface="+mn-cs"/>
            </a:rPr>
            <a:t>Adult Social Care </a:t>
          </a:r>
          <a:endParaRPr lang="en-GB" sz="1400" dirty="0">
            <a:solidFill>
              <a:schemeClr val="tx1"/>
            </a:solidFill>
            <a:latin typeface="Calibri"/>
            <a:ea typeface="+mn-ea"/>
            <a:cs typeface="+mn-cs"/>
          </a:endParaRPr>
        </a:p>
      </dgm:t>
    </dgm:pt>
    <dgm:pt modelId="{87922319-2329-4532-97C0-AF4820360C34}" type="parTrans" cxnId="{06CE72DB-CBF4-42E4-9C88-F9D32770CDC3}">
      <dgm:prSet custT="1"/>
      <dgm:spPr>
        <a:xfrm rot="16216730">
          <a:off x="1951648" y="1420377"/>
          <a:ext cx="604532" cy="45520"/>
        </a:xfrm>
        <a:noFill/>
        <a:ln w="25400" cap="flat" cmpd="sng" algn="ctr">
          <a:solidFill>
            <a:srgbClr val="4F81BD">
              <a:shade val="60000"/>
              <a:hueOff val="0"/>
              <a:satOff val="0"/>
              <a:lumOff val="0"/>
              <a:alphaOff val="0"/>
            </a:srgbClr>
          </a:solidFill>
          <a:prstDash val="solid"/>
        </a:ln>
        <a:effectLst/>
      </dgm:spPr>
      <dgm:t>
        <a:bodyPr/>
        <a:lstStyle/>
        <a:p>
          <a:endParaRPr lang="en-GB" sz="1400" dirty="0">
            <a:solidFill>
              <a:sysClr val="windowText" lastClr="000000">
                <a:hueOff val="0"/>
                <a:satOff val="0"/>
                <a:lumOff val="0"/>
                <a:alphaOff val="0"/>
              </a:sysClr>
            </a:solidFill>
            <a:latin typeface="Calibri"/>
            <a:ea typeface="+mn-ea"/>
            <a:cs typeface="+mn-cs"/>
          </a:endParaRPr>
        </a:p>
      </dgm:t>
    </dgm:pt>
    <dgm:pt modelId="{181B75C8-FA44-4580-A516-207CED8522F0}" type="sibTrans" cxnId="{06CE72DB-CBF4-42E4-9C88-F9D32770CDC3}">
      <dgm:prSet/>
      <dgm:spPr/>
      <dgm:t>
        <a:bodyPr/>
        <a:lstStyle/>
        <a:p>
          <a:endParaRPr lang="en-GB" sz="1400"/>
        </a:p>
      </dgm:t>
    </dgm:pt>
    <dgm:pt modelId="{9AB81218-C754-4E1E-810E-F028E087618E}">
      <dgm:prSet phldrT="[Text]" custT="1"/>
      <dgm:spPr>
        <a:xfrm>
          <a:off x="3026932" y="643971"/>
          <a:ext cx="1142141" cy="1142141"/>
        </a:xfrm>
        <a:solidFill>
          <a:srgbClr val="18AA9D"/>
        </a:solidFill>
        <a:ln w="25400" cap="flat" cmpd="sng" algn="ctr">
          <a:solidFill>
            <a:sysClr val="window" lastClr="FFFFFF">
              <a:hueOff val="0"/>
              <a:satOff val="0"/>
              <a:lumOff val="0"/>
              <a:alphaOff val="0"/>
            </a:sysClr>
          </a:solidFill>
          <a:prstDash val="solid"/>
        </a:ln>
        <a:effectLst/>
      </dgm:spPr>
      <dgm:t>
        <a:bodyPr/>
        <a:lstStyle/>
        <a:p>
          <a:r>
            <a:rPr lang="en-GB" sz="1400" dirty="0" smtClean="0">
              <a:solidFill>
                <a:sysClr val="window" lastClr="FFFFFF"/>
              </a:solidFill>
              <a:latin typeface="Calibri"/>
              <a:ea typeface="+mn-ea"/>
              <a:cs typeface="+mn-cs"/>
            </a:rPr>
            <a:t>Mental Health support </a:t>
          </a:r>
          <a:endParaRPr lang="en-GB" sz="1400" dirty="0">
            <a:solidFill>
              <a:sysClr val="window" lastClr="FFFFFF"/>
            </a:solidFill>
            <a:latin typeface="Calibri"/>
            <a:ea typeface="+mn-ea"/>
            <a:cs typeface="+mn-cs"/>
          </a:endParaRPr>
        </a:p>
      </dgm:t>
    </dgm:pt>
    <dgm:pt modelId="{1A8DE46E-0434-4C44-A2F7-3FEA7511B7DF}" type="parTrans" cxnId="{E7887F40-9B17-4C46-8224-AE1E008C4269}">
      <dgm:prSet custT="1"/>
      <dgm:spPr>
        <a:xfrm rot="19245330">
          <a:off x="2624395" y="1742993"/>
          <a:ext cx="598876" cy="45520"/>
        </a:xfrm>
        <a:noFill/>
        <a:ln w="25400" cap="flat" cmpd="sng" algn="ctr">
          <a:solidFill>
            <a:srgbClr val="4F81BD">
              <a:shade val="60000"/>
              <a:hueOff val="0"/>
              <a:satOff val="0"/>
              <a:lumOff val="0"/>
              <a:alphaOff val="0"/>
            </a:srgbClr>
          </a:solidFill>
          <a:prstDash val="solid"/>
        </a:ln>
        <a:effectLst/>
      </dgm:spPr>
      <dgm:t>
        <a:bodyPr/>
        <a:lstStyle/>
        <a:p>
          <a:endParaRPr lang="en-GB" sz="1400" dirty="0">
            <a:solidFill>
              <a:sysClr val="windowText" lastClr="000000">
                <a:hueOff val="0"/>
                <a:satOff val="0"/>
                <a:lumOff val="0"/>
                <a:alphaOff val="0"/>
              </a:sysClr>
            </a:solidFill>
            <a:latin typeface="Calibri"/>
            <a:ea typeface="+mn-ea"/>
            <a:cs typeface="+mn-cs"/>
          </a:endParaRPr>
        </a:p>
      </dgm:t>
    </dgm:pt>
    <dgm:pt modelId="{D71E40AA-E41A-47DC-936C-B1E3C2B235C6}" type="sibTrans" cxnId="{E7887F40-9B17-4C46-8224-AE1E008C4269}">
      <dgm:prSet/>
      <dgm:spPr/>
      <dgm:t>
        <a:bodyPr/>
        <a:lstStyle/>
        <a:p>
          <a:endParaRPr lang="en-GB" sz="1400"/>
        </a:p>
      </dgm:t>
    </dgm:pt>
    <dgm:pt modelId="{F2D56B60-8B78-4768-A868-1793A08486B8}">
      <dgm:prSet phldrT="[Text]" custT="1"/>
      <dgm:spPr>
        <a:xfrm>
          <a:off x="16344" y="2093793"/>
          <a:ext cx="1142141" cy="1142141"/>
        </a:xfrm>
        <a:solidFill>
          <a:srgbClr val="18AA9D"/>
        </a:solidFill>
        <a:ln w="25400" cap="flat" cmpd="sng" algn="ctr">
          <a:solidFill>
            <a:sysClr val="window" lastClr="FFFFFF">
              <a:hueOff val="0"/>
              <a:satOff val="0"/>
              <a:lumOff val="0"/>
              <a:alphaOff val="0"/>
            </a:sysClr>
          </a:solidFill>
          <a:prstDash val="solid"/>
        </a:ln>
        <a:effectLst/>
      </dgm:spPr>
      <dgm:t>
        <a:bodyPr/>
        <a:lstStyle/>
        <a:p>
          <a:r>
            <a:rPr lang="en-GB" sz="1400" dirty="0" smtClean="0">
              <a:solidFill>
                <a:sysClr val="window" lastClr="FFFFFF"/>
              </a:solidFill>
              <a:latin typeface="Calibri"/>
              <a:ea typeface="+mn-ea"/>
              <a:cs typeface="+mn-cs"/>
            </a:rPr>
            <a:t>Voluntary Sector </a:t>
          </a:r>
          <a:endParaRPr lang="en-GB" sz="1400" dirty="0">
            <a:solidFill>
              <a:sysClr val="window" lastClr="FFFFFF"/>
            </a:solidFill>
            <a:latin typeface="Calibri"/>
            <a:ea typeface="+mn-ea"/>
            <a:cs typeface="+mn-cs"/>
          </a:endParaRPr>
        </a:p>
      </dgm:t>
    </dgm:pt>
    <dgm:pt modelId="{68B78B06-81CE-447F-870F-D8C6D5BA3395}" type="parTrans" cxnId="{2736BF6E-495D-4707-90B8-11E5922240D0}">
      <dgm:prSet custT="1"/>
      <dgm:spPr>
        <a:xfrm rot="10089745">
          <a:off x="1140426" y="2467904"/>
          <a:ext cx="556227" cy="45520"/>
        </a:xfrm>
        <a:noFill/>
        <a:ln w="25400" cap="flat" cmpd="sng" algn="ctr">
          <a:solidFill>
            <a:srgbClr val="4F81BD">
              <a:shade val="60000"/>
              <a:hueOff val="0"/>
              <a:satOff val="0"/>
              <a:lumOff val="0"/>
              <a:alphaOff val="0"/>
            </a:srgbClr>
          </a:solidFill>
          <a:prstDash val="solid"/>
        </a:ln>
        <a:effectLst/>
      </dgm:spPr>
      <dgm:t>
        <a:bodyPr/>
        <a:lstStyle/>
        <a:p>
          <a:endParaRPr lang="en-GB" sz="1400" dirty="0">
            <a:solidFill>
              <a:sysClr val="windowText" lastClr="000000">
                <a:hueOff val="0"/>
                <a:satOff val="0"/>
                <a:lumOff val="0"/>
                <a:alphaOff val="0"/>
              </a:sysClr>
            </a:solidFill>
            <a:latin typeface="Calibri"/>
            <a:ea typeface="+mn-ea"/>
            <a:cs typeface="+mn-cs"/>
          </a:endParaRPr>
        </a:p>
      </dgm:t>
    </dgm:pt>
    <dgm:pt modelId="{9340BB5E-82EF-40B1-99E9-BC627F58B351}" type="sibTrans" cxnId="{2736BF6E-495D-4707-90B8-11E5922240D0}">
      <dgm:prSet/>
      <dgm:spPr/>
      <dgm:t>
        <a:bodyPr/>
        <a:lstStyle/>
        <a:p>
          <a:endParaRPr lang="en-GB" sz="1400"/>
        </a:p>
      </dgm:t>
    </dgm:pt>
    <dgm:pt modelId="{11128921-AE81-40A9-A74F-225625041099}">
      <dgm:prSet custT="1"/>
      <dgm:spPr>
        <a:xfrm>
          <a:off x="981065" y="3221648"/>
          <a:ext cx="1144163" cy="1211766"/>
        </a:xfrm>
        <a:solidFill>
          <a:srgbClr val="18AA9D"/>
        </a:solidFill>
        <a:ln w="25400" cap="flat" cmpd="sng" algn="ctr">
          <a:solidFill>
            <a:sysClr val="window" lastClr="FFFFFF">
              <a:hueOff val="0"/>
              <a:satOff val="0"/>
              <a:lumOff val="0"/>
              <a:alphaOff val="0"/>
            </a:sysClr>
          </a:solidFill>
          <a:prstDash val="solid"/>
        </a:ln>
        <a:effectLst/>
      </dgm:spPr>
      <dgm:t>
        <a:bodyPr/>
        <a:lstStyle/>
        <a:p>
          <a:r>
            <a:rPr lang="en-GB" sz="1400" dirty="0" smtClean="0">
              <a:solidFill>
                <a:sysClr val="window" lastClr="FFFFFF"/>
              </a:solidFill>
              <a:latin typeface="Calibri"/>
              <a:ea typeface="+mn-ea"/>
              <a:cs typeface="+mn-cs"/>
            </a:rPr>
            <a:t>Wider public services </a:t>
          </a:r>
        </a:p>
      </dgm:t>
    </dgm:pt>
    <dgm:pt modelId="{148679BA-8B5A-45D1-B8FD-5859E22F5BF0}" type="parTrans" cxnId="{D32D6C2E-2EF4-4E10-AB3C-222F8E720C0B}">
      <dgm:prSet custT="1"/>
      <dgm:spPr>
        <a:xfrm rot="6884825">
          <a:off x="1660725" y="3036317"/>
          <a:ext cx="493272" cy="45520"/>
        </a:xfrm>
        <a:noFill/>
        <a:ln w="25400" cap="flat" cmpd="sng" algn="ctr">
          <a:solidFill>
            <a:srgbClr val="4F81BD">
              <a:shade val="60000"/>
              <a:hueOff val="0"/>
              <a:satOff val="0"/>
              <a:lumOff val="0"/>
              <a:alphaOff val="0"/>
            </a:srgbClr>
          </a:solidFill>
          <a:prstDash val="solid"/>
        </a:ln>
        <a:effectLst/>
      </dgm:spPr>
      <dgm:t>
        <a:bodyPr/>
        <a:lstStyle/>
        <a:p>
          <a:endParaRPr lang="en-GB" sz="1400" dirty="0">
            <a:solidFill>
              <a:sysClr val="windowText" lastClr="000000">
                <a:hueOff val="0"/>
                <a:satOff val="0"/>
                <a:lumOff val="0"/>
                <a:alphaOff val="0"/>
              </a:sysClr>
            </a:solidFill>
            <a:latin typeface="Calibri"/>
            <a:ea typeface="+mn-ea"/>
            <a:cs typeface="+mn-cs"/>
          </a:endParaRPr>
        </a:p>
      </dgm:t>
    </dgm:pt>
    <dgm:pt modelId="{78A01C00-B5E6-42C7-9AAD-6732AEE7F69C}" type="sibTrans" cxnId="{D32D6C2E-2EF4-4E10-AB3C-222F8E720C0B}">
      <dgm:prSet/>
      <dgm:spPr/>
      <dgm:t>
        <a:bodyPr/>
        <a:lstStyle/>
        <a:p>
          <a:endParaRPr lang="en-GB" sz="1400"/>
        </a:p>
      </dgm:t>
    </dgm:pt>
    <dgm:pt modelId="{9061186C-4728-4F1A-A64F-BB03010D2350}">
      <dgm:prSet custT="1"/>
      <dgm:spPr>
        <a:xfrm>
          <a:off x="2526810" y="3223914"/>
          <a:ext cx="1142141" cy="1142141"/>
        </a:xfrm>
        <a:solidFill>
          <a:srgbClr val="18AA9D"/>
        </a:solidFill>
        <a:ln w="25400" cap="flat" cmpd="sng" algn="ctr">
          <a:solidFill>
            <a:sysClr val="window" lastClr="FFFFFF">
              <a:hueOff val="0"/>
              <a:satOff val="0"/>
              <a:lumOff val="0"/>
              <a:alphaOff val="0"/>
            </a:sysClr>
          </a:solidFill>
          <a:prstDash val="solid"/>
        </a:ln>
        <a:effectLst/>
      </dgm:spPr>
      <dgm:t>
        <a:bodyPr/>
        <a:lstStyle/>
        <a:p>
          <a:r>
            <a:rPr lang="en-GB" sz="1400" dirty="0" smtClean="0">
              <a:solidFill>
                <a:sysClr val="window" lastClr="FFFFFF"/>
              </a:solidFill>
              <a:latin typeface="Calibri"/>
              <a:ea typeface="+mn-ea"/>
              <a:cs typeface="+mn-cs"/>
            </a:rPr>
            <a:t>Children’s Services</a:t>
          </a:r>
          <a:endParaRPr lang="en-GB" sz="1400" dirty="0">
            <a:solidFill>
              <a:sysClr val="window" lastClr="FFFFFF"/>
            </a:solidFill>
            <a:latin typeface="Calibri"/>
            <a:ea typeface="+mn-ea"/>
            <a:cs typeface="+mn-cs"/>
          </a:endParaRPr>
        </a:p>
      </dgm:t>
    </dgm:pt>
    <dgm:pt modelId="{B0EDB535-28B1-4EAC-8F23-D6DFE0AE2CD1}" type="parTrans" cxnId="{5518313A-F3B5-45E3-9B11-D2343312EA6B}">
      <dgm:prSet custT="1"/>
      <dgm:spPr>
        <a:xfrm rot="3609447">
          <a:off x="2392568" y="3032964"/>
          <a:ext cx="562408" cy="45520"/>
        </a:xfrm>
        <a:noFill/>
        <a:ln w="25400" cap="flat" cmpd="sng" algn="ctr">
          <a:solidFill>
            <a:srgbClr val="4F81BD">
              <a:shade val="60000"/>
              <a:hueOff val="0"/>
              <a:satOff val="0"/>
              <a:lumOff val="0"/>
              <a:alphaOff val="0"/>
            </a:srgbClr>
          </a:solidFill>
          <a:prstDash val="solid"/>
        </a:ln>
        <a:effectLst/>
      </dgm:spPr>
      <dgm:t>
        <a:bodyPr/>
        <a:lstStyle/>
        <a:p>
          <a:endParaRPr lang="en-GB" sz="1400" dirty="0">
            <a:solidFill>
              <a:sysClr val="windowText" lastClr="000000">
                <a:hueOff val="0"/>
                <a:satOff val="0"/>
                <a:lumOff val="0"/>
                <a:alphaOff val="0"/>
              </a:sysClr>
            </a:solidFill>
            <a:latin typeface="Calibri"/>
            <a:ea typeface="+mn-ea"/>
            <a:cs typeface="+mn-cs"/>
          </a:endParaRPr>
        </a:p>
      </dgm:t>
    </dgm:pt>
    <dgm:pt modelId="{23EE2A6B-6447-4080-B284-F7BC76C05E45}" type="sibTrans" cxnId="{5518313A-F3B5-45E3-9B11-D2343312EA6B}">
      <dgm:prSet/>
      <dgm:spPr/>
      <dgm:t>
        <a:bodyPr/>
        <a:lstStyle/>
        <a:p>
          <a:endParaRPr lang="en-GB" sz="1400"/>
        </a:p>
      </dgm:t>
    </dgm:pt>
    <dgm:pt modelId="{69691E7D-441B-4A2D-AD81-5E5BED88C235}">
      <dgm:prSet custT="1"/>
      <dgm:spPr>
        <a:xfrm>
          <a:off x="3357844" y="2093793"/>
          <a:ext cx="1142141" cy="1142141"/>
        </a:xfrm>
        <a:solidFill>
          <a:srgbClr val="18AA9D"/>
        </a:solidFill>
        <a:ln w="25400" cap="flat" cmpd="sng" algn="ctr">
          <a:solidFill>
            <a:sysClr val="window" lastClr="FFFFFF">
              <a:hueOff val="0"/>
              <a:satOff val="0"/>
              <a:lumOff val="0"/>
              <a:alphaOff val="0"/>
            </a:sysClr>
          </a:solidFill>
          <a:prstDash val="solid"/>
        </a:ln>
        <a:effectLst/>
      </dgm:spPr>
      <dgm:t>
        <a:bodyPr/>
        <a:lstStyle/>
        <a:p>
          <a:r>
            <a:rPr lang="en-GB" sz="1400" dirty="0" smtClean="0">
              <a:solidFill>
                <a:sysClr val="window" lastClr="FFFFFF"/>
              </a:solidFill>
              <a:latin typeface="Calibri"/>
              <a:ea typeface="+mn-ea"/>
              <a:cs typeface="+mn-cs"/>
            </a:rPr>
            <a:t>Community Link Workers</a:t>
          </a:r>
          <a:endParaRPr lang="en-GB" sz="1400" dirty="0">
            <a:solidFill>
              <a:sysClr val="window" lastClr="FFFFFF"/>
            </a:solidFill>
            <a:latin typeface="Calibri"/>
            <a:ea typeface="+mn-ea"/>
            <a:cs typeface="+mn-cs"/>
          </a:endParaRPr>
        </a:p>
      </dgm:t>
    </dgm:pt>
    <dgm:pt modelId="{5D827E8A-5D91-48F2-B0C4-E3444DADC691}" type="parTrans" cxnId="{AD19A58E-9176-412E-B524-D95115368FA2}">
      <dgm:prSet custT="1"/>
      <dgm:spPr>
        <a:xfrm rot="703264">
          <a:off x="2802855" y="2467904"/>
          <a:ext cx="572869" cy="45520"/>
        </a:xfrm>
        <a:noFill/>
        <a:ln w="25400" cap="flat" cmpd="sng" algn="ctr">
          <a:solidFill>
            <a:srgbClr val="4F81BD">
              <a:shade val="60000"/>
              <a:hueOff val="0"/>
              <a:satOff val="0"/>
              <a:lumOff val="0"/>
              <a:alphaOff val="0"/>
            </a:srgbClr>
          </a:solidFill>
          <a:prstDash val="solid"/>
        </a:ln>
        <a:effectLst/>
      </dgm:spPr>
      <dgm:t>
        <a:bodyPr/>
        <a:lstStyle/>
        <a:p>
          <a:endParaRPr lang="en-GB" sz="1400" dirty="0">
            <a:solidFill>
              <a:sysClr val="windowText" lastClr="000000">
                <a:hueOff val="0"/>
                <a:satOff val="0"/>
                <a:lumOff val="0"/>
                <a:alphaOff val="0"/>
              </a:sysClr>
            </a:solidFill>
            <a:latin typeface="Calibri"/>
            <a:ea typeface="+mn-ea"/>
            <a:cs typeface="+mn-cs"/>
          </a:endParaRPr>
        </a:p>
      </dgm:t>
    </dgm:pt>
    <dgm:pt modelId="{11486365-253F-4C9D-8B5C-A35E4E98366D}" type="sibTrans" cxnId="{AD19A58E-9176-412E-B524-D95115368FA2}">
      <dgm:prSet/>
      <dgm:spPr/>
      <dgm:t>
        <a:bodyPr/>
        <a:lstStyle/>
        <a:p>
          <a:endParaRPr lang="en-GB" sz="1400"/>
        </a:p>
      </dgm:t>
    </dgm:pt>
    <dgm:pt modelId="{5D596A3F-1E22-4396-83E2-5C29664C07EC}">
      <dgm:prSet custT="1"/>
      <dgm:spPr>
        <a:xfrm>
          <a:off x="347256" y="643971"/>
          <a:ext cx="1142141" cy="1142141"/>
        </a:xfrm>
        <a:solidFill>
          <a:srgbClr val="18AA9D"/>
        </a:solidFill>
        <a:ln w="25400" cap="flat" cmpd="sng" algn="ctr">
          <a:solidFill>
            <a:sysClr val="window" lastClr="FFFFFF">
              <a:hueOff val="0"/>
              <a:satOff val="0"/>
              <a:lumOff val="0"/>
              <a:alphaOff val="0"/>
            </a:sysClr>
          </a:solidFill>
          <a:prstDash val="solid"/>
        </a:ln>
        <a:effectLst/>
      </dgm:spPr>
      <dgm:t>
        <a:bodyPr/>
        <a:lstStyle/>
        <a:p>
          <a:r>
            <a:rPr lang="en-GB" sz="1400" dirty="0" smtClean="0">
              <a:solidFill>
                <a:sysClr val="window" lastClr="FFFFFF"/>
              </a:solidFill>
              <a:latin typeface="Calibri"/>
              <a:ea typeface="+mn-ea"/>
              <a:cs typeface="+mn-cs"/>
            </a:rPr>
            <a:t>Community Health Services </a:t>
          </a:r>
          <a:endParaRPr lang="en-GB" sz="1400" dirty="0">
            <a:solidFill>
              <a:sysClr val="window" lastClr="FFFFFF"/>
            </a:solidFill>
            <a:latin typeface="Calibri"/>
            <a:ea typeface="+mn-ea"/>
            <a:cs typeface="+mn-cs"/>
          </a:endParaRPr>
        </a:p>
      </dgm:t>
    </dgm:pt>
    <dgm:pt modelId="{A35EEF26-03B7-44DE-A7BE-0766DEB8C611}" type="parTrans" cxnId="{67021BBF-2C6C-4355-B917-2DCC9A527C84}">
      <dgm:prSet custT="1"/>
      <dgm:spPr>
        <a:xfrm rot="13176068">
          <a:off x="1291124" y="1742993"/>
          <a:ext cx="585744" cy="45520"/>
        </a:xfrm>
        <a:noFill/>
        <a:ln w="25400" cap="flat" cmpd="sng" algn="ctr">
          <a:solidFill>
            <a:srgbClr val="4F81BD">
              <a:shade val="60000"/>
              <a:hueOff val="0"/>
              <a:satOff val="0"/>
              <a:lumOff val="0"/>
              <a:alphaOff val="0"/>
            </a:srgbClr>
          </a:solidFill>
          <a:prstDash val="solid"/>
        </a:ln>
        <a:effectLst/>
      </dgm:spPr>
      <dgm:t>
        <a:bodyPr/>
        <a:lstStyle/>
        <a:p>
          <a:endParaRPr lang="en-GB" sz="1400" dirty="0">
            <a:solidFill>
              <a:sysClr val="windowText" lastClr="000000">
                <a:hueOff val="0"/>
                <a:satOff val="0"/>
                <a:lumOff val="0"/>
                <a:alphaOff val="0"/>
              </a:sysClr>
            </a:solidFill>
            <a:latin typeface="Calibri"/>
            <a:ea typeface="+mn-ea"/>
            <a:cs typeface="+mn-cs"/>
          </a:endParaRPr>
        </a:p>
      </dgm:t>
    </dgm:pt>
    <dgm:pt modelId="{0DC1EE80-D6DE-4C74-B368-808CCB1CC164}" type="sibTrans" cxnId="{67021BBF-2C6C-4355-B917-2DCC9A527C84}">
      <dgm:prSet/>
      <dgm:spPr/>
      <dgm:t>
        <a:bodyPr/>
        <a:lstStyle/>
        <a:p>
          <a:endParaRPr lang="en-GB" sz="1400"/>
        </a:p>
      </dgm:t>
    </dgm:pt>
    <dgm:pt modelId="{2F9160B3-46FB-4B2A-84E6-3ECD9830E763}" type="pres">
      <dgm:prSet presAssocID="{46E1DD82-1E61-4514-B521-DD9AFBAB7F6D}" presName="cycle" presStyleCnt="0">
        <dgm:presLayoutVars>
          <dgm:chMax val="1"/>
          <dgm:dir/>
          <dgm:animLvl val="ctr"/>
          <dgm:resizeHandles val="exact"/>
        </dgm:presLayoutVars>
      </dgm:prSet>
      <dgm:spPr/>
      <dgm:t>
        <a:bodyPr/>
        <a:lstStyle/>
        <a:p>
          <a:endParaRPr lang="en-GB"/>
        </a:p>
      </dgm:t>
    </dgm:pt>
    <dgm:pt modelId="{C8ED1D3D-EF99-43AA-B95B-D723D737CCC9}" type="pres">
      <dgm:prSet presAssocID="{267136A9-DB1D-4015-993E-075138D1C206}" presName="centerShape" presStyleLbl="node0" presStyleIdx="0" presStyleCnt="1" custLinFactNeighborX="2554" custLinFactNeighborY="2082"/>
      <dgm:spPr>
        <a:prstGeom prst="ellipse">
          <a:avLst/>
        </a:prstGeom>
      </dgm:spPr>
      <dgm:t>
        <a:bodyPr/>
        <a:lstStyle/>
        <a:p>
          <a:endParaRPr lang="en-GB"/>
        </a:p>
      </dgm:t>
    </dgm:pt>
    <dgm:pt modelId="{4E01CD01-FE55-434A-8CE0-C72CF0C7C1C9}" type="pres">
      <dgm:prSet presAssocID="{87922319-2329-4532-97C0-AF4820360C34}" presName="Name9" presStyleLbl="parChTrans1D2" presStyleIdx="0" presStyleCnt="7"/>
      <dgm:spPr>
        <a:custGeom>
          <a:avLst/>
          <a:gdLst/>
          <a:ahLst/>
          <a:cxnLst/>
          <a:rect l="0" t="0" r="0" b="0"/>
          <a:pathLst>
            <a:path>
              <a:moveTo>
                <a:pt x="0" y="17375"/>
              </a:moveTo>
              <a:lnTo>
                <a:pt x="648104" y="17375"/>
              </a:lnTo>
            </a:path>
          </a:pathLst>
        </a:custGeom>
      </dgm:spPr>
      <dgm:t>
        <a:bodyPr/>
        <a:lstStyle/>
        <a:p>
          <a:endParaRPr lang="en-GB"/>
        </a:p>
      </dgm:t>
    </dgm:pt>
    <dgm:pt modelId="{87D31361-C8EB-4693-A3C9-2ED8B7A166AB}" type="pres">
      <dgm:prSet presAssocID="{87922319-2329-4532-97C0-AF4820360C34}" presName="connTx" presStyleLbl="parChTrans1D2" presStyleIdx="0" presStyleCnt="7"/>
      <dgm:spPr/>
      <dgm:t>
        <a:bodyPr/>
        <a:lstStyle/>
        <a:p>
          <a:endParaRPr lang="en-GB"/>
        </a:p>
      </dgm:t>
    </dgm:pt>
    <dgm:pt modelId="{D08FC70D-04C4-4425-8D43-507A652B34C0}" type="pres">
      <dgm:prSet presAssocID="{E3A29BDB-C610-4116-926A-8D41A5C18D2F}" presName="node" presStyleLbl="node1" presStyleIdx="0" presStyleCnt="7" custRadScaleRad="92354" custRadScaleInc="233545">
        <dgm:presLayoutVars>
          <dgm:bulletEnabled val="1"/>
        </dgm:presLayoutVars>
      </dgm:prSet>
      <dgm:spPr>
        <a:prstGeom prst="ellipse">
          <a:avLst/>
        </a:prstGeom>
      </dgm:spPr>
      <dgm:t>
        <a:bodyPr/>
        <a:lstStyle/>
        <a:p>
          <a:endParaRPr lang="en-GB"/>
        </a:p>
      </dgm:t>
    </dgm:pt>
    <dgm:pt modelId="{581BF18D-FB34-4659-ACAC-ECCC68F117E9}" type="pres">
      <dgm:prSet presAssocID="{1A8DE46E-0434-4C44-A2F7-3FEA7511B7DF}" presName="Name9" presStyleLbl="parChTrans1D2" presStyleIdx="1" presStyleCnt="7"/>
      <dgm:spPr>
        <a:custGeom>
          <a:avLst/>
          <a:gdLst/>
          <a:ahLst/>
          <a:cxnLst/>
          <a:rect l="0" t="0" r="0" b="0"/>
          <a:pathLst>
            <a:path>
              <a:moveTo>
                <a:pt x="0" y="17375"/>
              </a:moveTo>
              <a:lnTo>
                <a:pt x="642043" y="17375"/>
              </a:lnTo>
            </a:path>
          </a:pathLst>
        </a:custGeom>
      </dgm:spPr>
      <dgm:t>
        <a:bodyPr/>
        <a:lstStyle/>
        <a:p>
          <a:endParaRPr lang="en-GB"/>
        </a:p>
      </dgm:t>
    </dgm:pt>
    <dgm:pt modelId="{41735E68-3BCE-4543-87C6-BEC2DF0B84FC}" type="pres">
      <dgm:prSet presAssocID="{1A8DE46E-0434-4C44-A2F7-3FEA7511B7DF}" presName="connTx" presStyleLbl="parChTrans1D2" presStyleIdx="1" presStyleCnt="7"/>
      <dgm:spPr/>
      <dgm:t>
        <a:bodyPr/>
        <a:lstStyle/>
        <a:p>
          <a:endParaRPr lang="en-GB"/>
        </a:p>
      </dgm:t>
    </dgm:pt>
    <dgm:pt modelId="{A73D782A-A8FD-456F-A68D-1BD48B43D7FF}" type="pres">
      <dgm:prSet presAssocID="{9AB81218-C754-4E1E-810E-F028E087618E}" presName="node" presStyleLbl="node1" presStyleIdx="1" presStyleCnt="7" custRadScaleRad="83383" custRadScaleInc="-183617">
        <dgm:presLayoutVars>
          <dgm:bulletEnabled val="1"/>
        </dgm:presLayoutVars>
      </dgm:prSet>
      <dgm:spPr>
        <a:prstGeom prst="ellipse">
          <a:avLst/>
        </a:prstGeom>
      </dgm:spPr>
      <dgm:t>
        <a:bodyPr/>
        <a:lstStyle/>
        <a:p>
          <a:endParaRPr lang="en-GB"/>
        </a:p>
      </dgm:t>
    </dgm:pt>
    <dgm:pt modelId="{FBF16180-F823-4C50-9A9F-DA0D48018EEA}" type="pres">
      <dgm:prSet presAssocID="{5D827E8A-5D91-48F2-B0C4-E3444DADC691}" presName="Name9" presStyleLbl="parChTrans1D2" presStyleIdx="2" presStyleCnt="7"/>
      <dgm:spPr>
        <a:custGeom>
          <a:avLst/>
          <a:gdLst/>
          <a:ahLst/>
          <a:cxnLst/>
          <a:rect l="0" t="0" r="0" b="0"/>
          <a:pathLst>
            <a:path>
              <a:moveTo>
                <a:pt x="0" y="17375"/>
              </a:moveTo>
              <a:lnTo>
                <a:pt x="614178" y="17375"/>
              </a:lnTo>
            </a:path>
          </a:pathLst>
        </a:custGeom>
      </dgm:spPr>
      <dgm:t>
        <a:bodyPr/>
        <a:lstStyle/>
        <a:p>
          <a:endParaRPr lang="en-GB"/>
        </a:p>
      </dgm:t>
    </dgm:pt>
    <dgm:pt modelId="{577EEC1F-A357-4436-AC94-AF6CC50A75A8}" type="pres">
      <dgm:prSet presAssocID="{5D827E8A-5D91-48F2-B0C4-E3444DADC691}" presName="connTx" presStyleLbl="parChTrans1D2" presStyleIdx="2" presStyleCnt="7"/>
      <dgm:spPr/>
      <dgm:t>
        <a:bodyPr/>
        <a:lstStyle/>
        <a:p>
          <a:endParaRPr lang="en-GB"/>
        </a:p>
      </dgm:t>
    </dgm:pt>
    <dgm:pt modelId="{37BE3293-6733-4BD5-9256-A733E12042E2}" type="pres">
      <dgm:prSet presAssocID="{69691E7D-441B-4A2D-AD81-5E5BED88C235}" presName="node" presStyleLbl="node1" presStyleIdx="2" presStyleCnt="7" custRadScaleRad="96081" custRadScaleInc="32550">
        <dgm:presLayoutVars>
          <dgm:bulletEnabled val="1"/>
        </dgm:presLayoutVars>
      </dgm:prSet>
      <dgm:spPr>
        <a:prstGeom prst="ellipse">
          <a:avLst/>
        </a:prstGeom>
      </dgm:spPr>
      <dgm:t>
        <a:bodyPr/>
        <a:lstStyle/>
        <a:p>
          <a:endParaRPr lang="en-GB"/>
        </a:p>
      </dgm:t>
    </dgm:pt>
    <dgm:pt modelId="{DECEA3D6-9E1F-447B-8E18-40F19E0E68B2}" type="pres">
      <dgm:prSet presAssocID="{B0EDB535-28B1-4EAC-8F23-D6DFE0AE2CD1}" presName="Name9" presStyleLbl="parChTrans1D2" presStyleIdx="3" presStyleCnt="7"/>
      <dgm:spPr>
        <a:custGeom>
          <a:avLst/>
          <a:gdLst/>
          <a:ahLst/>
          <a:cxnLst/>
          <a:rect l="0" t="0" r="0" b="0"/>
          <a:pathLst>
            <a:path>
              <a:moveTo>
                <a:pt x="0" y="17375"/>
              </a:moveTo>
              <a:lnTo>
                <a:pt x="602970" y="17375"/>
              </a:lnTo>
            </a:path>
          </a:pathLst>
        </a:custGeom>
      </dgm:spPr>
      <dgm:t>
        <a:bodyPr/>
        <a:lstStyle/>
        <a:p>
          <a:endParaRPr lang="en-GB"/>
        </a:p>
      </dgm:t>
    </dgm:pt>
    <dgm:pt modelId="{74CC4E28-4AE3-441D-A9E1-6844EE42D201}" type="pres">
      <dgm:prSet presAssocID="{B0EDB535-28B1-4EAC-8F23-D6DFE0AE2CD1}" presName="connTx" presStyleLbl="parChTrans1D2" presStyleIdx="3" presStyleCnt="7"/>
      <dgm:spPr/>
      <dgm:t>
        <a:bodyPr/>
        <a:lstStyle/>
        <a:p>
          <a:endParaRPr lang="en-GB"/>
        </a:p>
      </dgm:t>
    </dgm:pt>
    <dgm:pt modelId="{A2697DA9-1C44-45BD-861A-7E3E8BDEA6D1}" type="pres">
      <dgm:prSet presAssocID="{9061186C-4728-4F1A-A64F-BB03010D2350}" presName="node" presStyleLbl="node1" presStyleIdx="3" presStyleCnt="7" custRadScaleRad="97825" custRadScaleInc="23201">
        <dgm:presLayoutVars>
          <dgm:bulletEnabled val="1"/>
        </dgm:presLayoutVars>
      </dgm:prSet>
      <dgm:spPr>
        <a:prstGeom prst="ellipse">
          <a:avLst/>
        </a:prstGeom>
      </dgm:spPr>
      <dgm:t>
        <a:bodyPr/>
        <a:lstStyle/>
        <a:p>
          <a:endParaRPr lang="en-GB"/>
        </a:p>
      </dgm:t>
    </dgm:pt>
    <dgm:pt modelId="{7D507799-7949-4221-B8CD-544BB3C84702}" type="pres">
      <dgm:prSet presAssocID="{148679BA-8B5A-45D1-B8FD-5859E22F5BF0}" presName="Name9" presStyleLbl="parChTrans1D2" presStyleIdx="4" presStyleCnt="7"/>
      <dgm:spPr>
        <a:custGeom>
          <a:avLst/>
          <a:gdLst/>
          <a:ahLst/>
          <a:cxnLst/>
          <a:rect l="0" t="0" r="0" b="0"/>
          <a:pathLst>
            <a:path>
              <a:moveTo>
                <a:pt x="0" y="17375"/>
              </a:moveTo>
              <a:lnTo>
                <a:pt x="529604" y="17375"/>
              </a:lnTo>
            </a:path>
          </a:pathLst>
        </a:custGeom>
      </dgm:spPr>
      <dgm:t>
        <a:bodyPr/>
        <a:lstStyle/>
        <a:p>
          <a:endParaRPr lang="en-GB"/>
        </a:p>
      </dgm:t>
    </dgm:pt>
    <dgm:pt modelId="{6BC713CE-04BD-40EA-B0DC-F6D7AC2FB673}" type="pres">
      <dgm:prSet presAssocID="{148679BA-8B5A-45D1-B8FD-5859E22F5BF0}" presName="connTx" presStyleLbl="parChTrans1D2" presStyleIdx="4" presStyleCnt="7"/>
      <dgm:spPr/>
      <dgm:t>
        <a:bodyPr/>
        <a:lstStyle/>
        <a:p>
          <a:endParaRPr lang="en-GB"/>
        </a:p>
      </dgm:t>
    </dgm:pt>
    <dgm:pt modelId="{CB1DCD1A-B460-4411-8077-7C60BC6FD2C6}" type="pres">
      <dgm:prSet presAssocID="{11128921-AE81-40A9-A74F-225625041099}" presName="node" presStyleLbl="node1" presStyleIdx="4" presStyleCnt="7" custScaleX="100177" custScaleY="106096" custRadScaleRad="95046" custRadScaleInc="19337">
        <dgm:presLayoutVars>
          <dgm:bulletEnabled val="1"/>
        </dgm:presLayoutVars>
      </dgm:prSet>
      <dgm:spPr>
        <a:prstGeom prst="ellipse">
          <a:avLst/>
        </a:prstGeom>
      </dgm:spPr>
      <dgm:t>
        <a:bodyPr/>
        <a:lstStyle/>
        <a:p>
          <a:endParaRPr lang="en-GB"/>
        </a:p>
      </dgm:t>
    </dgm:pt>
    <dgm:pt modelId="{59A2F1EC-3840-4439-AE1B-4C7E50BDD55D}" type="pres">
      <dgm:prSet presAssocID="{68B78B06-81CE-447F-870F-D8C6D5BA3395}" presName="Name9" presStyleLbl="parChTrans1D2" presStyleIdx="5" presStyleCnt="7"/>
      <dgm:spPr>
        <a:custGeom>
          <a:avLst/>
          <a:gdLst/>
          <a:ahLst/>
          <a:cxnLst/>
          <a:rect l="0" t="0" r="0" b="0"/>
          <a:pathLst>
            <a:path>
              <a:moveTo>
                <a:pt x="0" y="17375"/>
              </a:moveTo>
              <a:lnTo>
                <a:pt x="596347" y="17375"/>
              </a:lnTo>
            </a:path>
          </a:pathLst>
        </a:custGeom>
      </dgm:spPr>
      <dgm:t>
        <a:bodyPr/>
        <a:lstStyle/>
        <a:p>
          <a:endParaRPr lang="en-GB"/>
        </a:p>
      </dgm:t>
    </dgm:pt>
    <dgm:pt modelId="{4505A8F2-F3BC-4EFA-BF20-52245B992351}" type="pres">
      <dgm:prSet presAssocID="{68B78B06-81CE-447F-870F-D8C6D5BA3395}" presName="connTx" presStyleLbl="parChTrans1D2" presStyleIdx="5" presStyleCnt="7"/>
      <dgm:spPr/>
      <dgm:t>
        <a:bodyPr/>
        <a:lstStyle/>
        <a:p>
          <a:endParaRPr lang="en-GB"/>
        </a:p>
      </dgm:t>
    </dgm:pt>
    <dgm:pt modelId="{1910E4F4-358C-4426-9EDC-FCC3B4D53212}" type="pres">
      <dgm:prSet presAssocID="{F2D56B60-8B78-4768-A868-1793A08486B8}" presName="node" presStyleLbl="node1" presStyleIdx="5" presStyleCnt="7" custRadScaleRad="90637" custRadScaleInc="17814">
        <dgm:presLayoutVars>
          <dgm:bulletEnabled val="1"/>
        </dgm:presLayoutVars>
      </dgm:prSet>
      <dgm:spPr>
        <a:prstGeom prst="ellipse">
          <a:avLst/>
        </a:prstGeom>
      </dgm:spPr>
      <dgm:t>
        <a:bodyPr/>
        <a:lstStyle/>
        <a:p>
          <a:endParaRPr lang="en-GB"/>
        </a:p>
      </dgm:t>
    </dgm:pt>
    <dgm:pt modelId="{84850A52-EB49-4999-985C-08D0C6A3B359}" type="pres">
      <dgm:prSet presAssocID="{A35EEF26-03B7-44DE-A7BE-0766DEB8C611}" presName="Name9" presStyleLbl="parChTrans1D2" presStyleIdx="6" presStyleCnt="7"/>
      <dgm:spPr>
        <a:custGeom>
          <a:avLst/>
          <a:gdLst/>
          <a:ahLst/>
          <a:cxnLst/>
          <a:rect l="0" t="0" r="0" b="0"/>
          <a:pathLst>
            <a:path>
              <a:moveTo>
                <a:pt x="0" y="17375"/>
              </a:moveTo>
              <a:lnTo>
                <a:pt x="627973" y="17375"/>
              </a:lnTo>
            </a:path>
          </a:pathLst>
        </a:custGeom>
      </dgm:spPr>
      <dgm:t>
        <a:bodyPr/>
        <a:lstStyle/>
        <a:p>
          <a:endParaRPr lang="en-GB"/>
        </a:p>
      </dgm:t>
    </dgm:pt>
    <dgm:pt modelId="{A39589C4-819D-405E-BDA6-22945598367F}" type="pres">
      <dgm:prSet presAssocID="{A35EEF26-03B7-44DE-A7BE-0766DEB8C611}" presName="connTx" presStyleLbl="parChTrans1D2" presStyleIdx="6" presStyleCnt="7"/>
      <dgm:spPr/>
      <dgm:t>
        <a:bodyPr/>
        <a:lstStyle/>
        <a:p>
          <a:endParaRPr lang="en-GB"/>
        </a:p>
      </dgm:t>
    </dgm:pt>
    <dgm:pt modelId="{72859B1C-F167-4264-A6CB-489CDEDC6593}" type="pres">
      <dgm:prSet presAssocID="{5D596A3F-1E22-4396-83E2-5C29664C07EC}" presName="node" presStyleLbl="node1" presStyleIdx="6" presStyleCnt="7" custRadScaleRad="88388" custRadScaleInc="5005">
        <dgm:presLayoutVars>
          <dgm:bulletEnabled val="1"/>
        </dgm:presLayoutVars>
      </dgm:prSet>
      <dgm:spPr>
        <a:prstGeom prst="ellipse">
          <a:avLst/>
        </a:prstGeom>
      </dgm:spPr>
      <dgm:t>
        <a:bodyPr/>
        <a:lstStyle/>
        <a:p>
          <a:endParaRPr lang="en-GB"/>
        </a:p>
      </dgm:t>
    </dgm:pt>
  </dgm:ptLst>
  <dgm:cxnLst>
    <dgm:cxn modelId="{CDB7DFC6-2C87-49A4-9FA7-4270E005D43D}" type="presOf" srcId="{E3A29BDB-C610-4116-926A-8D41A5C18D2F}" destId="{D08FC70D-04C4-4425-8D43-507A652B34C0}" srcOrd="0" destOrd="0" presId="urn:microsoft.com/office/officeart/2005/8/layout/radial1"/>
    <dgm:cxn modelId="{7D0702F6-DD25-4C4C-BC5F-0ECE8D1E8D74}" type="presOf" srcId="{267136A9-DB1D-4015-993E-075138D1C206}" destId="{C8ED1D3D-EF99-43AA-B95B-D723D737CCC9}" srcOrd="0" destOrd="0" presId="urn:microsoft.com/office/officeart/2005/8/layout/radial1"/>
    <dgm:cxn modelId="{87F24F34-C7DE-432B-B8CE-CEB590EE5ECE}" type="presOf" srcId="{87922319-2329-4532-97C0-AF4820360C34}" destId="{4E01CD01-FE55-434A-8CE0-C72CF0C7C1C9}" srcOrd="0" destOrd="0" presId="urn:microsoft.com/office/officeart/2005/8/layout/radial1"/>
    <dgm:cxn modelId="{5F80E947-24CD-4213-AAFF-ADEF4899BDE7}" type="presOf" srcId="{68B78B06-81CE-447F-870F-D8C6D5BA3395}" destId="{4505A8F2-F3BC-4EFA-BF20-52245B992351}" srcOrd="1" destOrd="0" presId="urn:microsoft.com/office/officeart/2005/8/layout/radial1"/>
    <dgm:cxn modelId="{55FD80F9-CF58-4341-B6C2-C335D06397D7}" type="presOf" srcId="{A35EEF26-03B7-44DE-A7BE-0766DEB8C611}" destId="{A39589C4-819D-405E-BDA6-22945598367F}" srcOrd="1" destOrd="0" presId="urn:microsoft.com/office/officeart/2005/8/layout/radial1"/>
    <dgm:cxn modelId="{97876C79-24F0-42D1-AADD-1892273DA466}" type="presOf" srcId="{9AB81218-C754-4E1E-810E-F028E087618E}" destId="{A73D782A-A8FD-456F-A68D-1BD48B43D7FF}" srcOrd="0" destOrd="0" presId="urn:microsoft.com/office/officeart/2005/8/layout/radial1"/>
    <dgm:cxn modelId="{4A70A169-D3C4-4775-B564-F6766F1C5F86}" type="presOf" srcId="{87922319-2329-4532-97C0-AF4820360C34}" destId="{87D31361-C8EB-4693-A3C9-2ED8B7A166AB}" srcOrd="1" destOrd="0" presId="urn:microsoft.com/office/officeart/2005/8/layout/radial1"/>
    <dgm:cxn modelId="{8F3AEAE7-7D55-4EB7-B4D3-4EE30722CBA5}" type="presOf" srcId="{5D827E8A-5D91-48F2-B0C4-E3444DADC691}" destId="{577EEC1F-A357-4436-AC94-AF6CC50A75A8}" srcOrd="1" destOrd="0" presId="urn:microsoft.com/office/officeart/2005/8/layout/radial1"/>
    <dgm:cxn modelId="{67021BBF-2C6C-4355-B917-2DCC9A527C84}" srcId="{267136A9-DB1D-4015-993E-075138D1C206}" destId="{5D596A3F-1E22-4396-83E2-5C29664C07EC}" srcOrd="6" destOrd="0" parTransId="{A35EEF26-03B7-44DE-A7BE-0766DEB8C611}" sibTransId="{0DC1EE80-D6DE-4C74-B368-808CCB1CC164}"/>
    <dgm:cxn modelId="{E7887F40-9B17-4C46-8224-AE1E008C4269}" srcId="{267136A9-DB1D-4015-993E-075138D1C206}" destId="{9AB81218-C754-4E1E-810E-F028E087618E}" srcOrd="1" destOrd="0" parTransId="{1A8DE46E-0434-4C44-A2F7-3FEA7511B7DF}" sibTransId="{D71E40AA-E41A-47DC-936C-B1E3C2B235C6}"/>
    <dgm:cxn modelId="{F8F1745A-84EF-45E8-8C91-8AFA1B9D2376}" type="presOf" srcId="{46E1DD82-1E61-4514-B521-DD9AFBAB7F6D}" destId="{2F9160B3-46FB-4B2A-84E6-3ECD9830E763}" srcOrd="0" destOrd="0" presId="urn:microsoft.com/office/officeart/2005/8/layout/radial1"/>
    <dgm:cxn modelId="{A19DC849-67CA-42C3-81FA-01503CB1AC46}" type="presOf" srcId="{11128921-AE81-40A9-A74F-225625041099}" destId="{CB1DCD1A-B460-4411-8077-7C60BC6FD2C6}" srcOrd="0" destOrd="0" presId="urn:microsoft.com/office/officeart/2005/8/layout/radial1"/>
    <dgm:cxn modelId="{AD19A58E-9176-412E-B524-D95115368FA2}" srcId="{267136A9-DB1D-4015-993E-075138D1C206}" destId="{69691E7D-441B-4A2D-AD81-5E5BED88C235}" srcOrd="2" destOrd="0" parTransId="{5D827E8A-5D91-48F2-B0C4-E3444DADC691}" sibTransId="{11486365-253F-4C9D-8B5C-A35E4E98366D}"/>
    <dgm:cxn modelId="{21EB367B-13BF-4EF0-B366-9EBFF3AEFE3C}" type="presOf" srcId="{5D596A3F-1E22-4396-83E2-5C29664C07EC}" destId="{72859B1C-F167-4264-A6CB-489CDEDC6593}" srcOrd="0" destOrd="0" presId="urn:microsoft.com/office/officeart/2005/8/layout/radial1"/>
    <dgm:cxn modelId="{D32D6C2E-2EF4-4E10-AB3C-222F8E720C0B}" srcId="{267136A9-DB1D-4015-993E-075138D1C206}" destId="{11128921-AE81-40A9-A74F-225625041099}" srcOrd="4" destOrd="0" parTransId="{148679BA-8B5A-45D1-B8FD-5859E22F5BF0}" sibTransId="{78A01C00-B5E6-42C7-9AAD-6732AEE7F69C}"/>
    <dgm:cxn modelId="{2736BF6E-495D-4707-90B8-11E5922240D0}" srcId="{267136A9-DB1D-4015-993E-075138D1C206}" destId="{F2D56B60-8B78-4768-A868-1793A08486B8}" srcOrd="5" destOrd="0" parTransId="{68B78B06-81CE-447F-870F-D8C6D5BA3395}" sibTransId="{9340BB5E-82EF-40B1-99E9-BC627F58B351}"/>
    <dgm:cxn modelId="{5E97347F-13E8-4A3E-8738-549F6B1D6BFE}" type="presOf" srcId="{148679BA-8B5A-45D1-B8FD-5859E22F5BF0}" destId="{6BC713CE-04BD-40EA-B0DC-F6D7AC2FB673}" srcOrd="1" destOrd="0" presId="urn:microsoft.com/office/officeart/2005/8/layout/radial1"/>
    <dgm:cxn modelId="{D671D589-E5C2-4A03-805B-BCDF0E75FBE3}" type="presOf" srcId="{1A8DE46E-0434-4C44-A2F7-3FEA7511B7DF}" destId="{581BF18D-FB34-4659-ACAC-ECCC68F117E9}" srcOrd="0" destOrd="0" presId="urn:microsoft.com/office/officeart/2005/8/layout/radial1"/>
    <dgm:cxn modelId="{CA9C6156-833A-44BC-84F7-05D6B16CDCD8}" type="presOf" srcId="{68B78B06-81CE-447F-870F-D8C6D5BA3395}" destId="{59A2F1EC-3840-4439-AE1B-4C7E50BDD55D}" srcOrd="0" destOrd="0" presId="urn:microsoft.com/office/officeart/2005/8/layout/radial1"/>
    <dgm:cxn modelId="{A6CEDF5C-FC6F-4890-A887-4E95E82DB87B}" srcId="{46E1DD82-1E61-4514-B521-DD9AFBAB7F6D}" destId="{267136A9-DB1D-4015-993E-075138D1C206}" srcOrd="0" destOrd="0" parTransId="{D1C66035-3DE3-4146-97AB-1A51A910D8DF}" sibTransId="{64B21CEF-7BEE-410E-B3E3-67E4FC70F57F}"/>
    <dgm:cxn modelId="{CFB4A7C8-3E94-4DE6-9A6A-7551691F7447}" type="presOf" srcId="{9061186C-4728-4F1A-A64F-BB03010D2350}" destId="{A2697DA9-1C44-45BD-861A-7E3E8BDEA6D1}" srcOrd="0" destOrd="0" presId="urn:microsoft.com/office/officeart/2005/8/layout/radial1"/>
    <dgm:cxn modelId="{671827CE-D10F-484A-9F1F-6670FAB85D3B}" type="presOf" srcId="{F2D56B60-8B78-4768-A868-1793A08486B8}" destId="{1910E4F4-358C-4426-9EDC-FCC3B4D53212}" srcOrd="0" destOrd="0" presId="urn:microsoft.com/office/officeart/2005/8/layout/radial1"/>
    <dgm:cxn modelId="{3CC1F85F-69D3-4340-A6D8-451456B966D3}" type="presOf" srcId="{69691E7D-441B-4A2D-AD81-5E5BED88C235}" destId="{37BE3293-6733-4BD5-9256-A733E12042E2}" srcOrd="0" destOrd="0" presId="urn:microsoft.com/office/officeart/2005/8/layout/radial1"/>
    <dgm:cxn modelId="{06CE72DB-CBF4-42E4-9C88-F9D32770CDC3}" srcId="{267136A9-DB1D-4015-993E-075138D1C206}" destId="{E3A29BDB-C610-4116-926A-8D41A5C18D2F}" srcOrd="0" destOrd="0" parTransId="{87922319-2329-4532-97C0-AF4820360C34}" sibTransId="{181B75C8-FA44-4580-A516-207CED8522F0}"/>
    <dgm:cxn modelId="{16573A8E-10CF-4B5D-A10A-28726D11A1AB}" type="presOf" srcId="{B0EDB535-28B1-4EAC-8F23-D6DFE0AE2CD1}" destId="{74CC4E28-4AE3-441D-A9E1-6844EE42D201}" srcOrd="1" destOrd="0" presId="urn:microsoft.com/office/officeart/2005/8/layout/radial1"/>
    <dgm:cxn modelId="{4B3DC1DA-6F3E-4760-8768-4BECE45540DF}" type="presOf" srcId="{A35EEF26-03B7-44DE-A7BE-0766DEB8C611}" destId="{84850A52-EB49-4999-985C-08D0C6A3B359}" srcOrd="0" destOrd="0" presId="urn:microsoft.com/office/officeart/2005/8/layout/radial1"/>
    <dgm:cxn modelId="{BB502F12-3F21-41DB-B31A-64B26679F646}" type="presOf" srcId="{5D827E8A-5D91-48F2-B0C4-E3444DADC691}" destId="{FBF16180-F823-4C50-9A9F-DA0D48018EEA}" srcOrd="0" destOrd="0" presId="urn:microsoft.com/office/officeart/2005/8/layout/radial1"/>
    <dgm:cxn modelId="{0D5ECB19-4F80-4715-96F0-092760243936}" type="presOf" srcId="{1A8DE46E-0434-4C44-A2F7-3FEA7511B7DF}" destId="{41735E68-3BCE-4543-87C6-BEC2DF0B84FC}" srcOrd="1" destOrd="0" presId="urn:microsoft.com/office/officeart/2005/8/layout/radial1"/>
    <dgm:cxn modelId="{1D238F51-9753-4E39-9A21-4954BAF15291}" type="presOf" srcId="{B0EDB535-28B1-4EAC-8F23-D6DFE0AE2CD1}" destId="{DECEA3D6-9E1F-447B-8E18-40F19E0E68B2}" srcOrd="0" destOrd="0" presId="urn:microsoft.com/office/officeart/2005/8/layout/radial1"/>
    <dgm:cxn modelId="{5518313A-F3B5-45E3-9B11-D2343312EA6B}" srcId="{267136A9-DB1D-4015-993E-075138D1C206}" destId="{9061186C-4728-4F1A-A64F-BB03010D2350}" srcOrd="3" destOrd="0" parTransId="{B0EDB535-28B1-4EAC-8F23-D6DFE0AE2CD1}" sibTransId="{23EE2A6B-6447-4080-B284-F7BC76C05E45}"/>
    <dgm:cxn modelId="{A05E7C0D-9F84-4CF0-BDEA-2D233F28B5E7}" type="presOf" srcId="{148679BA-8B5A-45D1-B8FD-5859E22F5BF0}" destId="{7D507799-7949-4221-B8CD-544BB3C84702}" srcOrd="0" destOrd="0" presId="urn:microsoft.com/office/officeart/2005/8/layout/radial1"/>
    <dgm:cxn modelId="{434FE30D-B0BC-4C86-8373-0C16D943790C}" type="presParOf" srcId="{2F9160B3-46FB-4B2A-84E6-3ECD9830E763}" destId="{C8ED1D3D-EF99-43AA-B95B-D723D737CCC9}" srcOrd="0" destOrd="0" presId="urn:microsoft.com/office/officeart/2005/8/layout/radial1"/>
    <dgm:cxn modelId="{D821D229-2C03-43AB-9FC7-1134E12191CB}" type="presParOf" srcId="{2F9160B3-46FB-4B2A-84E6-3ECD9830E763}" destId="{4E01CD01-FE55-434A-8CE0-C72CF0C7C1C9}" srcOrd="1" destOrd="0" presId="urn:microsoft.com/office/officeart/2005/8/layout/radial1"/>
    <dgm:cxn modelId="{51F65506-8EAE-4312-B34B-99A42526A199}" type="presParOf" srcId="{4E01CD01-FE55-434A-8CE0-C72CF0C7C1C9}" destId="{87D31361-C8EB-4693-A3C9-2ED8B7A166AB}" srcOrd="0" destOrd="0" presId="urn:microsoft.com/office/officeart/2005/8/layout/radial1"/>
    <dgm:cxn modelId="{D914189B-6546-4045-B0F7-091FC37D39EC}" type="presParOf" srcId="{2F9160B3-46FB-4B2A-84E6-3ECD9830E763}" destId="{D08FC70D-04C4-4425-8D43-507A652B34C0}" srcOrd="2" destOrd="0" presId="urn:microsoft.com/office/officeart/2005/8/layout/radial1"/>
    <dgm:cxn modelId="{1B8B8E1D-E7F0-4B78-8BB0-BA3221D14860}" type="presParOf" srcId="{2F9160B3-46FB-4B2A-84E6-3ECD9830E763}" destId="{581BF18D-FB34-4659-ACAC-ECCC68F117E9}" srcOrd="3" destOrd="0" presId="urn:microsoft.com/office/officeart/2005/8/layout/radial1"/>
    <dgm:cxn modelId="{0F5A1073-1CDC-4280-9DF9-0C78D352BDF1}" type="presParOf" srcId="{581BF18D-FB34-4659-ACAC-ECCC68F117E9}" destId="{41735E68-3BCE-4543-87C6-BEC2DF0B84FC}" srcOrd="0" destOrd="0" presId="urn:microsoft.com/office/officeart/2005/8/layout/radial1"/>
    <dgm:cxn modelId="{5D3F179D-AFA7-4D44-B75A-7FCA82DFE944}" type="presParOf" srcId="{2F9160B3-46FB-4B2A-84E6-3ECD9830E763}" destId="{A73D782A-A8FD-456F-A68D-1BD48B43D7FF}" srcOrd="4" destOrd="0" presId="urn:microsoft.com/office/officeart/2005/8/layout/radial1"/>
    <dgm:cxn modelId="{DE404EB5-F434-4F9E-ADBB-F533AD01B60C}" type="presParOf" srcId="{2F9160B3-46FB-4B2A-84E6-3ECD9830E763}" destId="{FBF16180-F823-4C50-9A9F-DA0D48018EEA}" srcOrd="5" destOrd="0" presId="urn:microsoft.com/office/officeart/2005/8/layout/radial1"/>
    <dgm:cxn modelId="{269600ED-60F8-4AC3-A8CB-6084F0228E65}" type="presParOf" srcId="{FBF16180-F823-4C50-9A9F-DA0D48018EEA}" destId="{577EEC1F-A357-4436-AC94-AF6CC50A75A8}" srcOrd="0" destOrd="0" presId="urn:microsoft.com/office/officeart/2005/8/layout/radial1"/>
    <dgm:cxn modelId="{0BB9FB2B-3794-4CDC-9F1F-3B6E708AC28E}" type="presParOf" srcId="{2F9160B3-46FB-4B2A-84E6-3ECD9830E763}" destId="{37BE3293-6733-4BD5-9256-A733E12042E2}" srcOrd="6" destOrd="0" presId="urn:microsoft.com/office/officeart/2005/8/layout/radial1"/>
    <dgm:cxn modelId="{1E085944-93CC-4CC9-8ED4-3D14D44465A0}" type="presParOf" srcId="{2F9160B3-46FB-4B2A-84E6-3ECD9830E763}" destId="{DECEA3D6-9E1F-447B-8E18-40F19E0E68B2}" srcOrd="7" destOrd="0" presId="urn:microsoft.com/office/officeart/2005/8/layout/radial1"/>
    <dgm:cxn modelId="{8D68507B-9666-4D9B-963B-2A292076B3AE}" type="presParOf" srcId="{DECEA3D6-9E1F-447B-8E18-40F19E0E68B2}" destId="{74CC4E28-4AE3-441D-A9E1-6844EE42D201}" srcOrd="0" destOrd="0" presId="urn:microsoft.com/office/officeart/2005/8/layout/radial1"/>
    <dgm:cxn modelId="{DDE4B80F-6C13-4F60-873D-1FA468910CA7}" type="presParOf" srcId="{2F9160B3-46FB-4B2A-84E6-3ECD9830E763}" destId="{A2697DA9-1C44-45BD-861A-7E3E8BDEA6D1}" srcOrd="8" destOrd="0" presId="urn:microsoft.com/office/officeart/2005/8/layout/radial1"/>
    <dgm:cxn modelId="{737C48FE-DD94-4638-9409-4517B344A755}" type="presParOf" srcId="{2F9160B3-46FB-4B2A-84E6-3ECD9830E763}" destId="{7D507799-7949-4221-B8CD-544BB3C84702}" srcOrd="9" destOrd="0" presId="urn:microsoft.com/office/officeart/2005/8/layout/radial1"/>
    <dgm:cxn modelId="{628FF5DF-2A4A-488B-96D3-8B2B2093D509}" type="presParOf" srcId="{7D507799-7949-4221-B8CD-544BB3C84702}" destId="{6BC713CE-04BD-40EA-B0DC-F6D7AC2FB673}" srcOrd="0" destOrd="0" presId="urn:microsoft.com/office/officeart/2005/8/layout/radial1"/>
    <dgm:cxn modelId="{2280D85D-4FDC-46CA-AA45-B2A17CE7A588}" type="presParOf" srcId="{2F9160B3-46FB-4B2A-84E6-3ECD9830E763}" destId="{CB1DCD1A-B460-4411-8077-7C60BC6FD2C6}" srcOrd="10" destOrd="0" presId="urn:microsoft.com/office/officeart/2005/8/layout/radial1"/>
    <dgm:cxn modelId="{1F73361F-1F0A-4445-9D4C-899A3AA3EB68}" type="presParOf" srcId="{2F9160B3-46FB-4B2A-84E6-3ECD9830E763}" destId="{59A2F1EC-3840-4439-AE1B-4C7E50BDD55D}" srcOrd="11" destOrd="0" presId="urn:microsoft.com/office/officeart/2005/8/layout/radial1"/>
    <dgm:cxn modelId="{E686EB73-C1D1-4C09-9AA3-AD8DC04143C0}" type="presParOf" srcId="{59A2F1EC-3840-4439-AE1B-4C7E50BDD55D}" destId="{4505A8F2-F3BC-4EFA-BF20-52245B992351}" srcOrd="0" destOrd="0" presId="urn:microsoft.com/office/officeart/2005/8/layout/radial1"/>
    <dgm:cxn modelId="{EC2E1AE4-13EC-43F2-894C-8038339DC523}" type="presParOf" srcId="{2F9160B3-46FB-4B2A-84E6-3ECD9830E763}" destId="{1910E4F4-358C-4426-9EDC-FCC3B4D53212}" srcOrd="12" destOrd="0" presId="urn:microsoft.com/office/officeart/2005/8/layout/radial1"/>
    <dgm:cxn modelId="{84438E76-D2E6-4E86-BD83-071B35B8C123}" type="presParOf" srcId="{2F9160B3-46FB-4B2A-84E6-3ECD9830E763}" destId="{84850A52-EB49-4999-985C-08D0C6A3B359}" srcOrd="13" destOrd="0" presId="urn:microsoft.com/office/officeart/2005/8/layout/radial1"/>
    <dgm:cxn modelId="{6EB1FF43-2A93-4334-A0A3-C83D12375DE9}" type="presParOf" srcId="{84850A52-EB49-4999-985C-08D0C6A3B359}" destId="{A39589C4-819D-405E-BDA6-22945598367F}" srcOrd="0" destOrd="0" presId="urn:microsoft.com/office/officeart/2005/8/layout/radial1"/>
    <dgm:cxn modelId="{AE243730-EA0E-4948-A650-48EDE2DD09AF}" type="presParOf" srcId="{2F9160B3-46FB-4B2A-84E6-3ECD9830E763}" destId="{72859B1C-F167-4264-A6CB-489CDEDC6593}" srcOrd="14"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D1D3D-EF99-43AA-B95B-D723D737CCC9}">
      <dsp:nvSpPr>
        <dsp:cNvPr id="0" name=""/>
        <dsp:cNvSpPr/>
      </dsp:nvSpPr>
      <dsp:spPr>
        <a:xfrm>
          <a:off x="3460243" y="1909055"/>
          <a:ext cx="1221668" cy="1221668"/>
        </a:xfrm>
        <a:prstGeom prst="ellipse">
          <a:avLst/>
        </a:prstGeom>
        <a:solidFill>
          <a:srgbClr val="18AA9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GB" sz="1400" kern="1200" dirty="0">
            <a:solidFill>
              <a:sysClr val="window" lastClr="FFFFFF"/>
            </a:solidFill>
            <a:latin typeface="Calibri"/>
            <a:ea typeface="+mn-ea"/>
            <a:cs typeface="+mn-cs"/>
          </a:endParaRPr>
        </a:p>
      </dsp:txBody>
      <dsp:txXfrm>
        <a:off x="3639152" y="2087964"/>
        <a:ext cx="863850" cy="863850"/>
      </dsp:txXfrm>
    </dsp:sp>
    <dsp:sp modelId="{4E01CD01-FE55-434A-8CE0-C72CF0C7C1C9}">
      <dsp:nvSpPr>
        <dsp:cNvPr id="0" name=""/>
        <dsp:cNvSpPr/>
      </dsp:nvSpPr>
      <dsp:spPr>
        <a:xfrm rot="19568434">
          <a:off x="4541630" y="2045205"/>
          <a:ext cx="432669" cy="27643"/>
        </a:xfrm>
        <a:custGeom>
          <a:avLst/>
          <a:gdLst/>
          <a:ahLst/>
          <a:cxnLst/>
          <a:rect l="0" t="0" r="0" b="0"/>
          <a:pathLst>
            <a:path>
              <a:moveTo>
                <a:pt x="0" y="17375"/>
              </a:moveTo>
              <a:lnTo>
                <a:pt x="648104" y="1737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hueOff val="0"/>
                <a:satOff val="0"/>
                <a:lumOff val="0"/>
                <a:alphaOff val="0"/>
              </a:sysClr>
            </a:solidFill>
            <a:latin typeface="Calibri"/>
            <a:ea typeface="+mn-ea"/>
            <a:cs typeface="+mn-cs"/>
          </a:endParaRPr>
        </a:p>
      </dsp:txBody>
      <dsp:txXfrm>
        <a:off x="4747148" y="2048210"/>
        <a:ext cx="21633" cy="21633"/>
      </dsp:txXfrm>
    </dsp:sp>
    <dsp:sp modelId="{D08FC70D-04C4-4425-8D43-507A652B34C0}">
      <dsp:nvSpPr>
        <dsp:cNvPr id="0" name=""/>
        <dsp:cNvSpPr/>
      </dsp:nvSpPr>
      <dsp:spPr>
        <a:xfrm>
          <a:off x="4834017" y="987329"/>
          <a:ext cx="1221668" cy="1221668"/>
        </a:xfrm>
        <a:prstGeom prst="ellipse">
          <a:avLst/>
        </a:prstGeom>
        <a:solidFill>
          <a:schemeClr val="bg2">
            <a:lumMod val="60000"/>
            <a:lumOff val="40000"/>
          </a:schemeClr>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latin typeface="Calibri"/>
              <a:ea typeface="+mn-ea"/>
              <a:cs typeface="+mn-cs"/>
            </a:rPr>
            <a:t>Adult Social Care </a:t>
          </a:r>
          <a:endParaRPr lang="en-GB" sz="1400" kern="1200" dirty="0">
            <a:solidFill>
              <a:schemeClr val="tx1"/>
            </a:solidFill>
            <a:latin typeface="Calibri"/>
            <a:ea typeface="+mn-ea"/>
            <a:cs typeface="+mn-cs"/>
          </a:endParaRPr>
        </a:p>
      </dsp:txBody>
      <dsp:txXfrm>
        <a:off x="5012926" y="1166238"/>
        <a:ext cx="863850" cy="863850"/>
      </dsp:txXfrm>
    </dsp:sp>
    <dsp:sp modelId="{581BF18D-FB34-4659-ACAC-ECCC68F117E9}">
      <dsp:nvSpPr>
        <dsp:cNvPr id="0" name=""/>
        <dsp:cNvSpPr/>
      </dsp:nvSpPr>
      <dsp:spPr>
        <a:xfrm rot="16240050">
          <a:off x="3890562" y="1705444"/>
          <a:ext cx="379687" cy="27643"/>
        </a:xfrm>
        <a:custGeom>
          <a:avLst/>
          <a:gdLst/>
          <a:ahLst/>
          <a:cxnLst/>
          <a:rect l="0" t="0" r="0" b="0"/>
          <a:pathLst>
            <a:path>
              <a:moveTo>
                <a:pt x="0" y="17375"/>
              </a:moveTo>
              <a:lnTo>
                <a:pt x="642043" y="1737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hueOff val="0"/>
                <a:satOff val="0"/>
                <a:lumOff val="0"/>
                <a:alphaOff val="0"/>
              </a:sysClr>
            </a:solidFill>
            <a:latin typeface="Calibri"/>
            <a:ea typeface="+mn-ea"/>
            <a:cs typeface="+mn-cs"/>
          </a:endParaRPr>
        </a:p>
      </dsp:txBody>
      <dsp:txXfrm>
        <a:off x="4070913" y="1709774"/>
        <a:ext cx="18984" cy="18984"/>
      </dsp:txXfrm>
    </dsp:sp>
    <dsp:sp modelId="{A73D782A-A8FD-456F-A68D-1BD48B43D7FF}">
      <dsp:nvSpPr>
        <dsp:cNvPr id="0" name=""/>
        <dsp:cNvSpPr/>
      </dsp:nvSpPr>
      <dsp:spPr>
        <a:xfrm>
          <a:off x="3478899" y="307807"/>
          <a:ext cx="1221668" cy="1221668"/>
        </a:xfrm>
        <a:prstGeom prst="ellipse">
          <a:avLst/>
        </a:prstGeom>
        <a:solidFill>
          <a:srgbClr val="18AA9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Calibri"/>
              <a:ea typeface="+mn-ea"/>
              <a:cs typeface="+mn-cs"/>
            </a:rPr>
            <a:t>Mental Health support </a:t>
          </a:r>
          <a:endParaRPr lang="en-GB" sz="1400" kern="1200" dirty="0">
            <a:solidFill>
              <a:sysClr val="window" lastClr="FFFFFF"/>
            </a:solidFill>
            <a:latin typeface="Calibri"/>
            <a:ea typeface="+mn-ea"/>
            <a:cs typeface="+mn-cs"/>
          </a:endParaRPr>
        </a:p>
      </dsp:txBody>
      <dsp:txXfrm>
        <a:off x="3657808" y="486716"/>
        <a:ext cx="863850" cy="863850"/>
      </dsp:txXfrm>
    </dsp:sp>
    <dsp:sp modelId="{FBF16180-F823-4C50-9A9F-DA0D48018EEA}">
      <dsp:nvSpPr>
        <dsp:cNvPr id="0" name=""/>
        <dsp:cNvSpPr/>
      </dsp:nvSpPr>
      <dsp:spPr>
        <a:xfrm rot="1195861">
          <a:off x="4632578" y="2786846"/>
          <a:ext cx="425664" cy="27643"/>
        </a:xfrm>
        <a:custGeom>
          <a:avLst/>
          <a:gdLst/>
          <a:ahLst/>
          <a:cxnLst/>
          <a:rect l="0" t="0" r="0" b="0"/>
          <a:pathLst>
            <a:path>
              <a:moveTo>
                <a:pt x="0" y="17375"/>
              </a:moveTo>
              <a:lnTo>
                <a:pt x="614178" y="1737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hueOff val="0"/>
                <a:satOff val="0"/>
                <a:lumOff val="0"/>
                <a:alphaOff val="0"/>
              </a:sysClr>
            </a:solidFill>
            <a:latin typeface="Calibri"/>
            <a:ea typeface="+mn-ea"/>
            <a:cs typeface="+mn-cs"/>
          </a:endParaRPr>
        </a:p>
      </dsp:txBody>
      <dsp:txXfrm>
        <a:off x="4834768" y="2790027"/>
        <a:ext cx="21283" cy="21283"/>
      </dsp:txXfrm>
    </dsp:sp>
    <dsp:sp modelId="{37BE3293-6733-4BD5-9256-A733E12042E2}">
      <dsp:nvSpPr>
        <dsp:cNvPr id="0" name=""/>
        <dsp:cNvSpPr/>
      </dsp:nvSpPr>
      <dsp:spPr>
        <a:xfrm>
          <a:off x="5008908" y="2470612"/>
          <a:ext cx="1221668" cy="1221668"/>
        </a:xfrm>
        <a:prstGeom prst="ellipse">
          <a:avLst/>
        </a:prstGeom>
        <a:solidFill>
          <a:srgbClr val="18AA9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Calibri"/>
              <a:ea typeface="+mn-ea"/>
              <a:cs typeface="+mn-cs"/>
            </a:rPr>
            <a:t>Community Link Workers</a:t>
          </a:r>
          <a:endParaRPr lang="en-GB" sz="1400" kern="1200" dirty="0">
            <a:solidFill>
              <a:sysClr val="window" lastClr="FFFFFF"/>
            </a:solidFill>
            <a:latin typeface="Calibri"/>
            <a:ea typeface="+mn-ea"/>
            <a:cs typeface="+mn-cs"/>
          </a:endParaRPr>
        </a:p>
      </dsp:txBody>
      <dsp:txXfrm>
        <a:off x="5187817" y="2649521"/>
        <a:ext cx="863850" cy="863850"/>
      </dsp:txXfrm>
    </dsp:sp>
    <dsp:sp modelId="{DECEA3D6-9E1F-447B-8E18-40F19E0E68B2}">
      <dsp:nvSpPr>
        <dsp:cNvPr id="0" name=""/>
        <dsp:cNvSpPr/>
      </dsp:nvSpPr>
      <dsp:spPr>
        <a:xfrm rot="4341861">
          <a:off x="4092401" y="3312059"/>
          <a:ext cx="469808" cy="27643"/>
        </a:xfrm>
        <a:custGeom>
          <a:avLst/>
          <a:gdLst/>
          <a:ahLst/>
          <a:cxnLst/>
          <a:rect l="0" t="0" r="0" b="0"/>
          <a:pathLst>
            <a:path>
              <a:moveTo>
                <a:pt x="0" y="17375"/>
              </a:moveTo>
              <a:lnTo>
                <a:pt x="602970" y="1737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hueOff val="0"/>
                <a:satOff val="0"/>
                <a:lumOff val="0"/>
                <a:alphaOff val="0"/>
              </a:sysClr>
            </a:solidFill>
            <a:latin typeface="Calibri"/>
            <a:ea typeface="+mn-ea"/>
            <a:cs typeface="+mn-cs"/>
          </a:endParaRPr>
        </a:p>
      </dsp:txBody>
      <dsp:txXfrm>
        <a:off x="4315560" y="3314136"/>
        <a:ext cx="23490" cy="23490"/>
      </dsp:txXfrm>
    </dsp:sp>
    <dsp:sp modelId="{A2697DA9-1C44-45BD-861A-7E3E8BDEA6D1}">
      <dsp:nvSpPr>
        <dsp:cNvPr id="0" name=""/>
        <dsp:cNvSpPr/>
      </dsp:nvSpPr>
      <dsp:spPr>
        <a:xfrm>
          <a:off x="3972698" y="3521038"/>
          <a:ext cx="1221668" cy="1221668"/>
        </a:xfrm>
        <a:prstGeom prst="ellipse">
          <a:avLst/>
        </a:prstGeom>
        <a:solidFill>
          <a:srgbClr val="18AA9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Calibri"/>
              <a:ea typeface="+mn-ea"/>
              <a:cs typeface="+mn-cs"/>
            </a:rPr>
            <a:t>Children’s Services</a:t>
          </a:r>
          <a:endParaRPr lang="en-GB" sz="1400" kern="1200" dirty="0">
            <a:solidFill>
              <a:sysClr val="window" lastClr="FFFFFF"/>
            </a:solidFill>
            <a:latin typeface="Calibri"/>
            <a:ea typeface="+mn-ea"/>
            <a:cs typeface="+mn-cs"/>
          </a:endParaRPr>
        </a:p>
      </dsp:txBody>
      <dsp:txXfrm>
        <a:off x="4151607" y="3699947"/>
        <a:ext cx="863850" cy="863850"/>
      </dsp:txXfrm>
    </dsp:sp>
    <dsp:sp modelId="{7D507799-7949-4221-B8CD-544BB3C84702}">
      <dsp:nvSpPr>
        <dsp:cNvPr id="0" name=""/>
        <dsp:cNvSpPr/>
      </dsp:nvSpPr>
      <dsp:spPr>
        <a:xfrm rot="7479005">
          <a:off x="3345255" y="3207084"/>
          <a:ext cx="482638" cy="27643"/>
        </a:xfrm>
        <a:custGeom>
          <a:avLst/>
          <a:gdLst/>
          <a:ahLst/>
          <a:cxnLst/>
          <a:rect l="0" t="0" r="0" b="0"/>
          <a:pathLst>
            <a:path>
              <a:moveTo>
                <a:pt x="0" y="17375"/>
              </a:moveTo>
              <a:lnTo>
                <a:pt x="529604" y="1737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hueOff val="0"/>
                <a:satOff val="0"/>
                <a:lumOff val="0"/>
                <a:alphaOff val="0"/>
              </a:sysClr>
            </a:solidFill>
            <a:latin typeface="Calibri"/>
            <a:ea typeface="+mn-ea"/>
            <a:cs typeface="+mn-cs"/>
          </a:endParaRPr>
        </a:p>
      </dsp:txBody>
      <dsp:txXfrm rot="10800000">
        <a:off x="3574509" y="3208840"/>
        <a:ext cx="24131" cy="24131"/>
      </dsp:txXfrm>
    </dsp:sp>
    <dsp:sp modelId="{CB1DCD1A-B460-4411-8077-7C60BC6FD2C6}">
      <dsp:nvSpPr>
        <dsp:cNvPr id="0" name=""/>
        <dsp:cNvSpPr/>
      </dsp:nvSpPr>
      <dsp:spPr>
        <a:xfrm>
          <a:off x="2476023" y="3294298"/>
          <a:ext cx="1223831" cy="1296141"/>
        </a:xfrm>
        <a:prstGeom prst="ellipse">
          <a:avLst/>
        </a:prstGeom>
        <a:solidFill>
          <a:srgbClr val="18AA9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Calibri"/>
              <a:ea typeface="+mn-ea"/>
              <a:cs typeface="+mn-cs"/>
            </a:rPr>
            <a:t>Wider public services </a:t>
          </a:r>
        </a:p>
      </dsp:txBody>
      <dsp:txXfrm>
        <a:off x="2655249" y="3484113"/>
        <a:ext cx="865379" cy="916511"/>
      </dsp:txXfrm>
    </dsp:sp>
    <dsp:sp modelId="{59A2F1EC-3840-4439-AE1B-4C7E50BDD55D}">
      <dsp:nvSpPr>
        <dsp:cNvPr id="0" name=""/>
        <dsp:cNvSpPr/>
      </dsp:nvSpPr>
      <dsp:spPr>
        <a:xfrm rot="10478813">
          <a:off x="2939706" y="2587514"/>
          <a:ext cx="524344" cy="27643"/>
        </a:xfrm>
        <a:custGeom>
          <a:avLst/>
          <a:gdLst/>
          <a:ahLst/>
          <a:cxnLst/>
          <a:rect l="0" t="0" r="0" b="0"/>
          <a:pathLst>
            <a:path>
              <a:moveTo>
                <a:pt x="0" y="17375"/>
              </a:moveTo>
              <a:lnTo>
                <a:pt x="596347" y="1737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hueOff val="0"/>
                <a:satOff val="0"/>
                <a:lumOff val="0"/>
                <a:alphaOff val="0"/>
              </a:sysClr>
            </a:solidFill>
            <a:latin typeface="Calibri"/>
            <a:ea typeface="+mn-ea"/>
            <a:cs typeface="+mn-cs"/>
          </a:endParaRPr>
        </a:p>
      </dsp:txBody>
      <dsp:txXfrm rot="10800000">
        <a:off x="3188770" y="2588227"/>
        <a:ext cx="26217" cy="26217"/>
      </dsp:txXfrm>
    </dsp:sp>
    <dsp:sp modelId="{1910E4F4-358C-4426-9EDC-FCC3B4D53212}">
      <dsp:nvSpPr>
        <dsp:cNvPr id="0" name=""/>
        <dsp:cNvSpPr/>
      </dsp:nvSpPr>
      <dsp:spPr>
        <a:xfrm>
          <a:off x="1721844" y="2071947"/>
          <a:ext cx="1221668" cy="1221668"/>
        </a:xfrm>
        <a:prstGeom prst="ellipse">
          <a:avLst/>
        </a:prstGeom>
        <a:solidFill>
          <a:srgbClr val="18AA9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Calibri"/>
              <a:ea typeface="+mn-ea"/>
              <a:cs typeface="+mn-cs"/>
            </a:rPr>
            <a:t>Voluntary Sector </a:t>
          </a:r>
          <a:endParaRPr lang="en-GB" sz="1400" kern="1200" dirty="0">
            <a:solidFill>
              <a:sysClr val="window" lastClr="FFFFFF"/>
            </a:solidFill>
            <a:latin typeface="Calibri"/>
            <a:ea typeface="+mn-ea"/>
            <a:cs typeface="+mn-cs"/>
          </a:endParaRPr>
        </a:p>
      </dsp:txBody>
      <dsp:txXfrm>
        <a:off x="1900753" y="2250856"/>
        <a:ext cx="863850" cy="863850"/>
      </dsp:txXfrm>
    </dsp:sp>
    <dsp:sp modelId="{84850A52-EB49-4999-985C-08D0C6A3B359}">
      <dsp:nvSpPr>
        <dsp:cNvPr id="0" name=""/>
        <dsp:cNvSpPr/>
      </dsp:nvSpPr>
      <dsp:spPr>
        <a:xfrm rot="13188709">
          <a:off x="3142171" y="1948510"/>
          <a:ext cx="519970" cy="27643"/>
        </a:xfrm>
        <a:custGeom>
          <a:avLst/>
          <a:gdLst/>
          <a:ahLst/>
          <a:cxnLst/>
          <a:rect l="0" t="0" r="0" b="0"/>
          <a:pathLst>
            <a:path>
              <a:moveTo>
                <a:pt x="0" y="17375"/>
              </a:moveTo>
              <a:lnTo>
                <a:pt x="627973" y="1737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hueOff val="0"/>
                <a:satOff val="0"/>
                <a:lumOff val="0"/>
                <a:alphaOff val="0"/>
              </a:sysClr>
            </a:solidFill>
            <a:latin typeface="Calibri"/>
            <a:ea typeface="+mn-ea"/>
            <a:cs typeface="+mn-cs"/>
          </a:endParaRPr>
        </a:p>
      </dsp:txBody>
      <dsp:txXfrm rot="10800000">
        <a:off x="3389157" y="1949332"/>
        <a:ext cx="25998" cy="25998"/>
      </dsp:txXfrm>
    </dsp:sp>
    <dsp:sp modelId="{72859B1C-F167-4264-A6CB-489CDEDC6593}">
      <dsp:nvSpPr>
        <dsp:cNvPr id="0" name=""/>
        <dsp:cNvSpPr/>
      </dsp:nvSpPr>
      <dsp:spPr>
        <a:xfrm>
          <a:off x="2122400" y="793939"/>
          <a:ext cx="1221668" cy="1221668"/>
        </a:xfrm>
        <a:prstGeom prst="ellipse">
          <a:avLst/>
        </a:prstGeom>
        <a:solidFill>
          <a:srgbClr val="18AA9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 lastClr="FFFFFF"/>
              </a:solidFill>
              <a:latin typeface="Calibri"/>
              <a:ea typeface="+mn-ea"/>
              <a:cs typeface="+mn-cs"/>
            </a:rPr>
            <a:t>Community Health Services </a:t>
          </a:r>
          <a:endParaRPr lang="en-GB" sz="1400" kern="1200" dirty="0">
            <a:solidFill>
              <a:sysClr val="window" lastClr="FFFFFF"/>
            </a:solidFill>
            <a:latin typeface="Calibri"/>
            <a:ea typeface="+mn-ea"/>
            <a:cs typeface="+mn-cs"/>
          </a:endParaRPr>
        </a:p>
      </dsp:txBody>
      <dsp:txXfrm>
        <a:off x="2301309" y="972848"/>
        <a:ext cx="863850" cy="86385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061B3742-25E1-4014-A7C0-53A9FC523CBB}" type="datetimeFigureOut">
              <a:rPr lang="en-GB" smtClean="0"/>
              <a:t>19/03/2019</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9CC64D77-19EA-41B9-BBE1-AB1214FB0E45}" type="slidenum">
              <a:rPr lang="en-GB" smtClean="0"/>
              <a:t>‹#›</a:t>
            </a:fld>
            <a:endParaRPr lang="en-GB"/>
          </a:p>
        </p:txBody>
      </p:sp>
    </p:spTree>
    <p:extLst>
      <p:ext uri="{BB962C8B-B14F-4D97-AF65-F5344CB8AC3E}">
        <p14:creationId xmlns:p14="http://schemas.microsoft.com/office/powerpoint/2010/main" val="41362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C64D77-19EA-41B9-BBE1-AB1214FB0E45}" type="slidenum">
              <a:rPr lang="en-GB" smtClean="0"/>
              <a:t>1</a:t>
            </a:fld>
            <a:endParaRPr lang="en-GB"/>
          </a:p>
        </p:txBody>
      </p:sp>
    </p:spTree>
    <p:extLst>
      <p:ext uri="{BB962C8B-B14F-4D97-AF65-F5344CB8AC3E}">
        <p14:creationId xmlns:p14="http://schemas.microsoft.com/office/powerpoint/2010/main" val="332260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9: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11</a:t>
            </a:fld>
            <a:endParaRPr/>
          </a:p>
        </p:txBody>
      </p:sp>
    </p:spTree>
    <p:extLst>
      <p:ext uri="{BB962C8B-B14F-4D97-AF65-F5344CB8AC3E}">
        <p14:creationId xmlns:p14="http://schemas.microsoft.com/office/powerpoint/2010/main" val="111400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12</a:t>
            </a:fld>
            <a:endParaRPr/>
          </a:p>
        </p:txBody>
      </p:sp>
    </p:spTree>
    <p:extLst>
      <p:ext uri="{BB962C8B-B14F-4D97-AF65-F5344CB8AC3E}">
        <p14:creationId xmlns:p14="http://schemas.microsoft.com/office/powerpoint/2010/main" val="301585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1: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13</a:t>
            </a:fld>
            <a:endParaRPr/>
          </a:p>
        </p:txBody>
      </p:sp>
    </p:spTree>
    <p:extLst>
      <p:ext uri="{BB962C8B-B14F-4D97-AF65-F5344CB8AC3E}">
        <p14:creationId xmlns:p14="http://schemas.microsoft.com/office/powerpoint/2010/main" val="323460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txBox="1">
            <a:spLocks noGrp="1"/>
          </p:cNvSpPr>
          <p:nvPr>
            <p:ph type="body" idx="1"/>
          </p:nvPr>
        </p:nvSpPr>
        <p:spPr>
          <a:xfrm>
            <a:off x="679450" y="4767262"/>
            <a:ext cx="5435600" cy="39004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2: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82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79450" y="4767262"/>
            <a:ext cx="5435600" cy="39004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91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16</a:t>
            </a:fld>
            <a:endParaRPr/>
          </a:p>
        </p:txBody>
      </p:sp>
    </p:spTree>
    <p:extLst>
      <p:ext uri="{BB962C8B-B14F-4D97-AF65-F5344CB8AC3E}">
        <p14:creationId xmlns:p14="http://schemas.microsoft.com/office/powerpoint/2010/main" val="3434422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OUTCOMES:</a:t>
            </a:r>
          </a:p>
          <a:p>
            <a:pPr marL="285750" indent="-285750" algn="just">
              <a:buFont typeface="Arial" panose="020B0604020202020204" pitchFamily="34" charset="0"/>
              <a:buChar char="•"/>
            </a:pPr>
            <a:r>
              <a:rPr lang="en-US" sz="1200" dirty="0" smtClean="0">
                <a:latin typeface="Alte Haas Grotesk"/>
              </a:rPr>
              <a:t>Increase in the use of family based care in GM</a:t>
            </a:r>
          </a:p>
          <a:p>
            <a:pPr marL="285750" indent="-285750" algn="just">
              <a:buFont typeface="Arial" panose="020B0604020202020204" pitchFamily="34" charset="0"/>
              <a:buChar char="•"/>
            </a:pPr>
            <a:r>
              <a:rPr lang="en-US" sz="1200" dirty="0" smtClean="0">
                <a:latin typeface="Alte Haas Grotesk"/>
              </a:rPr>
              <a:t>Better commissioning and quality provision to support people with complex needs and those at risk of hospital admission</a:t>
            </a:r>
          </a:p>
          <a:p>
            <a:pPr marL="285750" indent="-285750" algn="just">
              <a:buFont typeface="Arial" panose="020B0604020202020204" pitchFamily="34" charset="0"/>
              <a:buChar char="•"/>
            </a:pPr>
            <a:r>
              <a:rPr lang="en-US" sz="1200" dirty="0" smtClean="0">
                <a:latin typeface="Alte Haas Grotesk"/>
              </a:rPr>
              <a:t>Improved health equalities for people with LD</a:t>
            </a:r>
          </a:p>
          <a:p>
            <a:pPr marL="285750" indent="-285750" algn="just">
              <a:buFont typeface="Arial" panose="020B0604020202020204" pitchFamily="34" charset="0"/>
              <a:buChar char="•"/>
            </a:pPr>
            <a:r>
              <a:rPr lang="en-US" sz="1200" dirty="0" smtClean="0">
                <a:latin typeface="Alte Haas Grotesk"/>
              </a:rPr>
              <a:t>Increase in number of people with LD in meaningful and sustainable employment with each locality working towards achieving / exceeding national average</a:t>
            </a:r>
          </a:p>
          <a:p>
            <a:pPr marL="285750" indent="-285750" algn="just">
              <a:buFont typeface="Arial" panose="020B0604020202020204" pitchFamily="34" charset="0"/>
              <a:buChar char="•"/>
            </a:pPr>
            <a:r>
              <a:rPr lang="en-US" sz="1200" dirty="0" smtClean="0">
                <a:latin typeface="Alte Haas Grotesk"/>
              </a:rPr>
              <a:t>Continuous improvement of quality within LD provision</a:t>
            </a:r>
          </a:p>
          <a:p>
            <a:pPr marL="285750" indent="-285750" algn="just">
              <a:buFont typeface="Arial" panose="020B0604020202020204" pitchFamily="34" charset="0"/>
              <a:buChar char="•"/>
            </a:pPr>
            <a:r>
              <a:rPr lang="en-US" sz="1200" dirty="0" smtClean="0">
                <a:latin typeface="Alte Haas Grotesk"/>
              </a:rPr>
              <a:t>A skilled workforce that knows how to support people and demonstrates humanity and values</a:t>
            </a:r>
          </a:p>
          <a:p>
            <a:pPr marL="285750" indent="-285750" algn="just">
              <a:buFont typeface="Arial" panose="020B0604020202020204" pitchFamily="34" charset="0"/>
              <a:buChar char="•"/>
            </a:pPr>
            <a:r>
              <a:rPr lang="en-US" sz="1200" dirty="0" smtClean="0">
                <a:latin typeface="Alte Haas Grotesk"/>
              </a:rPr>
              <a:t>Ensuring offenders being represented, treated fairly and supported not to reoffend and ensuring victims have a voice and accessing appropriate support</a:t>
            </a:r>
          </a:p>
          <a:p>
            <a:endParaRPr lang="en-GB" dirty="0"/>
          </a:p>
        </p:txBody>
      </p:sp>
      <p:sp>
        <p:nvSpPr>
          <p:cNvPr id="4" name="Slide Number Placeholder 3"/>
          <p:cNvSpPr>
            <a:spLocks noGrp="1"/>
          </p:cNvSpPr>
          <p:nvPr>
            <p:ph type="sldNum" sz="quarter" idx="10"/>
          </p:nvPr>
        </p:nvSpPr>
        <p:spPr/>
        <p:txBody>
          <a:bodyPr/>
          <a:lstStyle/>
          <a:p>
            <a:fld id="{9CC64D77-19EA-41B9-BBE1-AB1214FB0E45}" type="slidenum">
              <a:rPr lang="en-GB" smtClean="0"/>
              <a:t>22</a:t>
            </a:fld>
            <a:endParaRPr lang="en-GB"/>
          </a:p>
        </p:txBody>
      </p:sp>
    </p:spTree>
    <p:extLst>
      <p:ext uri="{BB962C8B-B14F-4D97-AF65-F5344CB8AC3E}">
        <p14:creationId xmlns:p14="http://schemas.microsoft.com/office/powerpoint/2010/main" val="338096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OUTCOMES</a:t>
            </a:r>
          </a:p>
          <a:p>
            <a:r>
              <a:rPr lang="en-GB" sz="1200" dirty="0" smtClean="0">
                <a:latin typeface="Alte Haas Grotesk"/>
              </a:rPr>
              <a:t>Carers will</a:t>
            </a:r>
            <a:r>
              <a:rPr lang="en-GB" sz="1200" b="1" dirty="0" smtClean="0">
                <a:latin typeface="Alte Haas Grotesk"/>
              </a:rPr>
              <a:t>: </a:t>
            </a:r>
          </a:p>
          <a:p>
            <a:pPr marL="285750" indent="-285750" algn="just">
              <a:buFont typeface="Arial" panose="020B0604020202020204" pitchFamily="34" charset="0"/>
              <a:buChar char="•"/>
            </a:pPr>
            <a:r>
              <a:rPr lang="en-GB" sz="1200" dirty="0" smtClean="0">
                <a:latin typeface="Alte Haas Grotesk"/>
              </a:rPr>
              <a:t>Find it easier to access care at GPs to get prevention support to keep them healthy and well</a:t>
            </a:r>
          </a:p>
          <a:p>
            <a:pPr marL="285750" indent="-285750" algn="just">
              <a:buFont typeface="Arial" panose="020B0604020202020204" pitchFamily="34" charset="0"/>
              <a:buChar char="•"/>
            </a:pPr>
            <a:r>
              <a:rPr lang="en-GB" sz="1200" dirty="0" smtClean="0">
                <a:latin typeface="Alte Haas Grotesk"/>
              </a:rPr>
              <a:t>Be identified quickly as a carer and know where to go for support when needed</a:t>
            </a:r>
          </a:p>
          <a:p>
            <a:pPr marL="285750" indent="-285750" algn="just">
              <a:buFont typeface="Arial" panose="020B0604020202020204" pitchFamily="34" charset="0"/>
              <a:buChar char="•"/>
            </a:pPr>
            <a:r>
              <a:rPr lang="en-GB" sz="1200" dirty="0" smtClean="0">
                <a:latin typeface="Alte Haas Grotesk"/>
              </a:rPr>
              <a:t>Be listened to as an expert in care planning</a:t>
            </a:r>
          </a:p>
          <a:p>
            <a:pPr marL="285750" indent="-285750" algn="just">
              <a:buFont typeface="Arial" panose="020B0604020202020204" pitchFamily="34" charset="0"/>
              <a:buChar char="•"/>
            </a:pPr>
            <a:r>
              <a:rPr lang="en-GB" sz="1200" dirty="0" smtClean="0">
                <a:latin typeface="Alte Haas Grotesk"/>
              </a:rPr>
              <a:t>Be helped to better understand and manage the condition of their cared for person</a:t>
            </a:r>
          </a:p>
          <a:p>
            <a:pPr marL="285750" indent="-285750" algn="just">
              <a:buFont typeface="Arial" panose="020B0604020202020204" pitchFamily="34" charset="0"/>
              <a:buChar char="•"/>
            </a:pPr>
            <a:r>
              <a:rPr lang="en-GB" sz="1200" dirty="0" smtClean="0">
                <a:latin typeface="Alte Haas Grotesk"/>
              </a:rPr>
              <a:t>Be able to be socially connected and feel fulfilled in their life and their life as a carer</a:t>
            </a:r>
          </a:p>
          <a:p>
            <a:pPr marL="285750" indent="-285750" algn="just">
              <a:buFont typeface="Arial" panose="020B0604020202020204" pitchFamily="34" charset="0"/>
              <a:buChar char="•"/>
            </a:pPr>
            <a:r>
              <a:rPr lang="en-GB" sz="1200" dirty="0" smtClean="0">
                <a:latin typeface="Alte Haas Grotesk"/>
              </a:rPr>
              <a:t>Have care wrapped around them by a mixture of health and care professionals </a:t>
            </a:r>
          </a:p>
          <a:p>
            <a:pPr marL="285750" indent="-285750" algn="just">
              <a:buFont typeface="Arial" panose="020B0604020202020204" pitchFamily="34" charset="0"/>
              <a:buChar char="•"/>
            </a:pPr>
            <a:r>
              <a:rPr lang="en-GB" sz="1200" dirty="0" smtClean="0">
                <a:latin typeface="Alte Haas Grotesk"/>
              </a:rPr>
              <a:t>Be actively involved in providing assurance on the delivery of the Carers Charter and the Exemplar model</a:t>
            </a:r>
          </a:p>
          <a:p>
            <a:endParaRPr lang="en-GB" dirty="0"/>
          </a:p>
        </p:txBody>
      </p:sp>
      <p:sp>
        <p:nvSpPr>
          <p:cNvPr id="4" name="Slide Number Placeholder 3"/>
          <p:cNvSpPr>
            <a:spLocks noGrp="1"/>
          </p:cNvSpPr>
          <p:nvPr>
            <p:ph type="sldNum" sz="quarter" idx="10"/>
          </p:nvPr>
        </p:nvSpPr>
        <p:spPr/>
        <p:txBody>
          <a:bodyPr/>
          <a:lstStyle/>
          <a:p>
            <a:fld id="{9CC64D77-19EA-41B9-BBE1-AB1214FB0E45}" type="slidenum">
              <a:rPr lang="en-GB" smtClean="0"/>
              <a:t>23</a:t>
            </a:fld>
            <a:endParaRPr lang="en-GB"/>
          </a:p>
        </p:txBody>
      </p:sp>
    </p:spTree>
    <p:extLst>
      <p:ext uri="{BB962C8B-B14F-4D97-AF65-F5344CB8AC3E}">
        <p14:creationId xmlns:p14="http://schemas.microsoft.com/office/powerpoint/2010/main" val="342066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OUTCOMES</a:t>
            </a:r>
          </a:p>
          <a:p>
            <a:pPr marL="285750" indent="-285750" algn="just">
              <a:buFont typeface="Arial" panose="020B0604020202020204" pitchFamily="34" charset="0"/>
              <a:buChar char="•"/>
            </a:pPr>
            <a:r>
              <a:rPr lang="en-US" sz="1200" dirty="0" smtClean="0">
                <a:latin typeface="Alte Haas Grotesk"/>
              </a:rPr>
              <a:t>Reduction in turnover and vacancy rates in areas where products have been trialed</a:t>
            </a:r>
          </a:p>
          <a:p>
            <a:pPr marL="285750" indent="-285750" algn="just">
              <a:buFont typeface="Arial" panose="020B0604020202020204" pitchFamily="34" charset="0"/>
              <a:buChar char="•"/>
            </a:pPr>
            <a:r>
              <a:rPr lang="en-US" sz="1200" dirty="0" smtClean="0">
                <a:latin typeface="Alte Haas Grotesk"/>
              </a:rPr>
              <a:t>Improved perception of social care as a career within GM </a:t>
            </a:r>
          </a:p>
          <a:p>
            <a:pPr marL="285750" indent="-285750" algn="just">
              <a:buFont typeface="Arial" panose="020B0604020202020204" pitchFamily="34" charset="0"/>
              <a:buChar char="•"/>
            </a:pPr>
            <a:r>
              <a:rPr lang="en-US" sz="1200" dirty="0" smtClean="0">
                <a:latin typeface="Alte Haas Grotesk"/>
              </a:rPr>
              <a:t>Increased engagement of public and private sector businesses across GM to support working Carers</a:t>
            </a:r>
          </a:p>
          <a:p>
            <a:pPr marL="285750" indent="-285750" algn="just">
              <a:buFont typeface="Arial" panose="020B0604020202020204" pitchFamily="34" charset="0"/>
              <a:buChar char="•"/>
            </a:pPr>
            <a:r>
              <a:rPr lang="en-US" sz="1200" dirty="0" smtClean="0">
                <a:latin typeface="Alte Haas Grotesk"/>
              </a:rPr>
              <a:t>Increased levels of confidence and competence across ASC workforce</a:t>
            </a:r>
          </a:p>
          <a:p>
            <a:pPr marL="285750" indent="-285750" algn="just">
              <a:buFont typeface="Arial" panose="020B0604020202020204" pitchFamily="34" charset="0"/>
              <a:buChar char="•"/>
            </a:pPr>
            <a:r>
              <a:rPr lang="en-US" sz="1200" dirty="0" smtClean="0">
                <a:latin typeface="Alte Haas Grotesk"/>
              </a:rPr>
              <a:t>Ownership of ASC workforce innovations across all 10 localities</a:t>
            </a:r>
            <a:endParaRPr lang="en-US" sz="1400" dirty="0" smtClean="0">
              <a:latin typeface="Alte Haas Grotesk"/>
            </a:endParaRPr>
          </a:p>
          <a:p>
            <a:endParaRPr lang="en-GB" dirty="0"/>
          </a:p>
        </p:txBody>
      </p:sp>
      <p:sp>
        <p:nvSpPr>
          <p:cNvPr id="4" name="Slide Number Placeholder 3"/>
          <p:cNvSpPr>
            <a:spLocks noGrp="1"/>
          </p:cNvSpPr>
          <p:nvPr>
            <p:ph type="sldNum" sz="quarter" idx="10"/>
          </p:nvPr>
        </p:nvSpPr>
        <p:spPr/>
        <p:txBody>
          <a:bodyPr/>
          <a:lstStyle/>
          <a:p>
            <a:fld id="{9CC64D77-19EA-41B9-BBE1-AB1214FB0E45}" type="slidenum">
              <a:rPr lang="en-GB" smtClean="0"/>
              <a:t>25</a:t>
            </a:fld>
            <a:endParaRPr lang="en-GB"/>
          </a:p>
        </p:txBody>
      </p:sp>
    </p:spTree>
    <p:extLst>
      <p:ext uri="{BB962C8B-B14F-4D97-AF65-F5344CB8AC3E}">
        <p14:creationId xmlns:p14="http://schemas.microsoft.com/office/powerpoint/2010/main" val="2469987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OUTCOMES</a:t>
            </a:r>
          </a:p>
          <a:p>
            <a:pPr marL="285750" indent="-285750" algn="just">
              <a:buFont typeface="Arial" panose="020B0604020202020204" pitchFamily="34" charset="0"/>
              <a:buChar char="•"/>
            </a:pPr>
            <a:r>
              <a:rPr lang="en-GB" sz="1200" dirty="0" smtClean="0">
                <a:latin typeface="Alte Haas Grotesk"/>
              </a:rPr>
              <a:t>Better quality of life and individual experience</a:t>
            </a:r>
          </a:p>
          <a:p>
            <a:pPr marL="285750" indent="-285750" algn="just">
              <a:buFont typeface="Arial" panose="020B0604020202020204" pitchFamily="34" charset="0"/>
              <a:buChar char="•"/>
            </a:pPr>
            <a:r>
              <a:rPr lang="en-GB" sz="1200" dirty="0" smtClean="0">
                <a:latin typeface="Alte Haas Grotesk"/>
              </a:rPr>
              <a:t>Continuous improvement  in quality across ASC</a:t>
            </a:r>
          </a:p>
          <a:p>
            <a:pPr marL="285750" indent="-285750" algn="just">
              <a:buFont typeface="Arial" panose="020B0604020202020204" pitchFamily="34" charset="0"/>
              <a:buChar char="•"/>
            </a:pPr>
            <a:r>
              <a:rPr lang="en-GB" sz="1200" dirty="0" smtClean="0">
                <a:latin typeface="Alte Haas Grotesk"/>
              </a:rPr>
              <a:t>Excellent quality care with an improved experience and choice</a:t>
            </a:r>
          </a:p>
          <a:p>
            <a:pPr marL="285750" indent="-285750" algn="just">
              <a:buFont typeface="Arial" panose="020B0604020202020204" pitchFamily="34" charset="0"/>
              <a:buChar char="•"/>
            </a:pPr>
            <a:r>
              <a:rPr lang="en-GB" sz="1200" dirty="0" smtClean="0">
                <a:latin typeface="Alte Haas Grotesk"/>
              </a:rPr>
              <a:t>A vibrant community offer</a:t>
            </a:r>
          </a:p>
          <a:p>
            <a:pPr marL="285750" indent="-285750" algn="just">
              <a:buFont typeface="Arial" panose="020B0604020202020204" pitchFamily="34" charset="0"/>
              <a:buChar char="•"/>
            </a:pPr>
            <a:r>
              <a:rPr lang="en-GB" sz="1200" dirty="0" smtClean="0">
                <a:latin typeface="Alte Haas Grotesk"/>
              </a:rPr>
              <a:t>Prevent avoidable non elective admissions to acute hospitals and </a:t>
            </a:r>
            <a:r>
              <a:rPr lang="en-GB" sz="1200" dirty="0" err="1" smtClean="0">
                <a:latin typeface="Alte Haas Grotesk"/>
              </a:rPr>
              <a:t>DTOC</a:t>
            </a:r>
            <a:endParaRPr lang="en-GB" sz="1200" dirty="0" smtClean="0">
              <a:latin typeface="Alte Haas Grotesk"/>
            </a:endParaRPr>
          </a:p>
          <a:p>
            <a:pPr marL="285750" indent="-285750" algn="just">
              <a:buFont typeface="Arial" panose="020B0604020202020204" pitchFamily="34" charset="0"/>
              <a:buChar char="•"/>
            </a:pPr>
            <a:r>
              <a:rPr lang="en-GB" sz="1200" dirty="0" smtClean="0">
                <a:latin typeface="Alte Haas Grotesk"/>
              </a:rPr>
              <a:t>Sufficiently flexible and adaptable commissioning model</a:t>
            </a:r>
          </a:p>
          <a:p>
            <a:endParaRPr lang="en-GB" dirty="0"/>
          </a:p>
        </p:txBody>
      </p:sp>
      <p:sp>
        <p:nvSpPr>
          <p:cNvPr id="4" name="Slide Number Placeholder 3"/>
          <p:cNvSpPr>
            <a:spLocks noGrp="1"/>
          </p:cNvSpPr>
          <p:nvPr>
            <p:ph type="sldNum" sz="quarter" idx="10"/>
          </p:nvPr>
        </p:nvSpPr>
        <p:spPr/>
        <p:txBody>
          <a:bodyPr/>
          <a:lstStyle/>
          <a:p>
            <a:fld id="{9CC64D77-19EA-41B9-BBE1-AB1214FB0E45}" type="slidenum">
              <a:rPr lang="en-GB" smtClean="0"/>
              <a:t>26</a:t>
            </a:fld>
            <a:endParaRPr lang="en-GB"/>
          </a:p>
        </p:txBody>
      </p:sp>
    </p:spTree>
    <p:extLst>
      <p:ext uri="{BB962C8B-B14F-4D97-AF65-F5344CB8AC3E}">
        <p14:creationId xmlns:p14="http://schemas.microsoft.com/office/powerpoint/2010/main" val="271502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‘Taking Charge’ (2016) signalled an ambitious programme to transform the operation of the health and care system in Greater Manchester, focusing on improving population health, improving outcomes, and securing clinically and financially sustainable services.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Core to this ambition was to recognise a necessary shift from </a:t>
            </a:r>
            <a:r>
              <a:rPr lang="en-GB" sz="1200" kern="1200" dirty="0" err="1" smtClean="0">
                <a:solidFill>
                  <a:schemeClr val="tx1"/>
                </a:solidFill>
                <a:effectLst/>
                <a:latin typeface="+mn-lt"/>
                <a:ea typeface="+mn-ea"/>
                <a:cs typeface="+mn-cs"/>
              </a:rPr>
              <a:t>uni</a:t>
            </a:r>
            <a:r>
              <a:rPr lang="en-GB" sz="1200" kern="1200" dirty="0" smtClean="0">
                <a:solidFill>
                  <a:schemeClr val="tx1"/>
                </a:solidFill>
                <a:effectLst/>
                <a:latin typeface="+mn-lt"/>
                <a:ea typeface="+mn-ea"/>
                <a:cs typeface="+mn-cs"/>
              </a:rPr>
              <a:t>-organisational or sectoral working to new models of integration, both in the provision of services and in the commissioning of them.  GM collectively regarded this as the best opportunity to support residents be independent and well, to be in receipt of high quality and sustainable services when needed, and to significantly reduce costly and reactive demand.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Since 2017 new integrated commissioning arrangements between CCGs and local authorities have therefore been developed at the level of each of the 10 localities (Strategic Commissioning Functions (SCF)), and at a Greater Manchester level through the creation of the Joint Commissioning Board (JCB).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At an SCF level the arrangements are maturing rapidly – the 1st of April 2019 for example represents a step change in the formality, depth and breadth of many of the SCF arrangements.  The work is driven by a belief that integrated commissioning arrangements are more likely to create the conditions for development of models of care predicated on people and place rather than organisation. This is a platform for a relentless focused on prevention, early intervention, and joined up working across health and care and indeed wider public and voluntary services.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At a time elsewhere in the country where CCGs are aggregating together to address challenges of administrative cost reduction, Greater Manchester is pursuing a different model through place based integration at locality and neighbourhood level. We are also creating opportunity to secure the necessary economies of scale and governance for decisions requiring a conurbation wide perspective through the JCB.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Inherent to both local and GM wide arrangements are the significant opportunities to influence and co-design the work of partners in securing population health and wellbeing gain.  The work at a  GM level  on (for example) employment, transport, and air quality, is supplemented by important local effort in delivering public health interventions and building working relationships at the front line with key partners like GMP, housing providers, DWP, schools and others.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GM has therefore created for itself the potential to exploit economies of scale at a GM level where required, and a step change on our focus on prevention, early intervention, integrated provision, and demand reduction at a local level.  There is some evidence of good progress being made.</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CC64D77-19EA-41B9-BBE1-AB1214FB0E45}" type="slidenum">
              <a:rPr lang="en-GB" smtClean="0"/>
              <a:t>2</a:t>
            </a:fld>
            <a:endParaRPr lang="en-GB"/>
          </a:p>
        </p:txBody>
      </p:sp>
    </p:spTree>
    <p:extLst>
      <p:ext uri="{BB962C8B-B14F-4D97-AF65-F5344CB8AC3E}">
        <p14:creationId xmlns:p14="http://schemas.microsoft.com/office/powerpoint/2010/main" val="3692880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Light" panose="020F0302020204030204" pitchFamily="34" charset="0"/>
                <a:cs typeface="Calibri Light" panose="020F0302020204030204" pitchFamily="34" charset="0"/>
              </a:rPr>
              <a:t>OUTCOMES</a:t>
            </a:r>
          </a:p>
          <a:p>
            <a:pPr marL="285750" indent="-285750" algn="just">
              <a:buFont typeface="Arial" panose="020B0604020202020204" pitchFamily="34" charset="0"/>
              <a:buChar char="•"/>
            </a:pPr>
            <a:r>
              <a:rPr lang="en-US" sz="1200" dirty="0" smtClean="0">
                <a:latin typeface="Alte Haas Grotesk"/>
              </a:rPr>
              <a:t>Excellence in care and support, and genuine quality of life and experience, based on what matter to people individually</a:t>
            </a:r>
          </a:p>
          <a:p>
            <a:pPr marL="285750" indent="-285750" algn="just">
              <a:buFont typeface="Arial" panose="020B0604020202020204" pitchFamily="34" charset="0"/>
              <a:buChar char="•"/>
            </a:pPr>
            <a:r>
              <a:rPr lang="en-US" sz="1200" dirty="0" smtClean="0">
                <a:latin typeface="Alte Haas Grotesk"/>
              </a:rPr>
              <a:t>People involved in planning their own </a:t>
            </a:r>
            <a:r>
              <a:rPr lang="en-US" sz="1200" dirty="0" err="1" smtClean="0">
                <a:latin typeface="Alte Haas Grotesk"/>
              </a:rPr>
              <a:t>personalised</a:t>
            </a:r>
            <a:r>
              <a:rPr lang="en-US" sz="1200" dirty="0" smtClean="0">
                <a:latin typeface="Alte Haas Grotesk"/>
              </a:rPr>
              <a:t> and community based support</a:t>
            </a:r>
          </a:p>
          <a:p>
            <a:pPr marL="285750" indent="-285750" algn="just">
              <a:buFont typeface="Arial" panose="020B0604020202020204" pitchFamily="34" charset="0"/>
              <a:buChar char="•"/>
            </a:pPr>
            <a:r>
              <a:rPr lang="en-US" sz="1200" dirty="0" err="1" smtClean="0">
                <a:latin typeface="Alte Haas Grotesk"/>
              </a:rPr>
              <a:t>Recognise</a:t>
            </a:r>
            <a:r>
              <a:rPr lang="en-US" sz="1200" dirty="0" smtClean="0">
                <a:latin typeface="Alte Haas Grotesk"/>
              </a:rPr>
              <a:t> communities and individuals strengths and resourcefulness</a:t>
            </a:r>
          </a:p>
          <a:p>
            <a:pPr marL="285750" indent="-285750" algn="just">
              <a:buFont typeface="Arial" panose="020B0604020202020204" pitchFamily="34" charset="0"/>
              <a:buChar char="•"/>
            </a:pPr>
            <a:r>
              <a:rPr lang="en-US" sz="1200" dirty="0" smtClean="0">
                <a:latin typeface="Alte Haas Grotesk"/>
              </a:rPr>
              <a:t>Less avoidable, non-elective attendance and admissions to acute hospitals</a:t>
            </a:r>
          </a:p>
          <a:p>
            <a:pPr marL="285750" indent="-285750" algn="just">
              <a:buFont typeface="Arial" panose="020B0604020202020204" pitchFamily="34" charset="0"/>
              <a:buChar char="•"/>
            </a:pPr>
            <a:r>
              <a:rPr lang="en-US" sz="1200" dirty="0" smtClean="0">
                <a:latin typeface="Alte Haas Grotesk"/>
              </a:rPr>
              <a:t>Less falls and avoidable harm</a:t>
            </a:r>
          </a:p>
          <a:p>
            <a:pPr marL="285750" indent="-285750" algn="just">
              <a:buFont typeface="Arial" panose="020B0604020202020204" pitchFamily="34" charset="0"/>
              <a:buChar char="•"/>
            </a:pPr>
            <a:r>
              <a:rPr lang="en-US" sz="1200" dirty="0" err="1" smtClean="0">
                <a:latin typeface="Alte Haas Grotesk"/>
              </a:rPr>
              <a:t>Recognise</a:t>
            </a:r>
            <a:r>
              <a:rPr lang="en-US" sz="1200" dirty="0" smtClean="0">
                <a:latin typeface="Alte Haas Grotesk"/>
              </a:rPr>
              <a:t> and </a:t>
            </a:r>
            <a:r>
              <a:rPr lang="en-US" sz="1200" dirty="0" err="1" smtClean="0">
                <a:latin typeface="Alte Haas Grotesk"/>
              </a:rPr>
              <a:t>utilise</a:t>
            </a:r>
            <a:r>
              <a:rPr lang="en-US" sz="1200" dirty="0" smtClean="0">
                <a:latin typeface="Alte Haas Grotesk"/>
              </a:rPr>
              <a:t> individuals and communities strengths and resourcefulness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00B050"/>
              </a:solidFill>
              <a:latin typeface="Calibri Light" panose="020F0302020204030204" pitchFamily="34" charset="0"/>
              <a:cs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B050"/>
                </a:solidFill>
                <a:latin typeface="Calibri Light" panose="020F0302020204030204" pitchFamily="34" charset="0"/>
                <a:cs typeface="Calibri Light" panose="020F0302020204030204" pitchFamily="34" charset="0"/>
              </a:rPr>
              <a:t>APPRECIATIVE ENQUIRY </a:t>
            </a:r>
            <a:r>
              <a:rPr lang="en-GB" sz="1200" dirty="0" smtClean="0">
                <a:latin typeface="Calibri Light" panose="020F0302020204030204" pitchFamily="34" charset="0"/>
                <a:cs typeface="Calibri Light" panose="020F0302020204030204" pitchFamily="34" charset="0"/>
              </a:rPr>
              <a:t>We met with</a:t>
            </a:r>
            <a:r>
              <a:rPr lang="en-GB" sz="1200" b="1" dirty="0" smtClean="0">
                <a:latin typeface="Calibri Light" panose="020F0302020204030204" pitchFamily="34" charset="0"/>
                <a:cs typeface="Calibri Light" panose="020F0302020204030204" pitchFamily="34" charset="0"/>
              </a:rPr>
              <a:t> commissioners and other partners in</a:t>
            </a:r>
            <a:r>
              <a:rPr lang="en-GB" sz="1200" dirty="0" smtClean="0">
                <a:latin typeface="Calibri Light" panose="020F0302020204030204" pitchFamily="34" charset="0"/>
                <a:cs typeface="Calibri Light" panose="020F0302020204030204" pitchFamily="34" charset="0"/>
              </a:rPr>
              <a:t> all localities to discuss what’s working well, what we can build on and how we can work effectively and creatively to develop and shape a new model of Living Well at Home. This enabled us, to communicate, share and debate the vision and ambitions of the LWAH and use feedback to broaden and enhance the model, for example putting greater emphasis now on market shaping, wider public health/community engagement, &amp; specifically focusing on seeking alternatives to the traditional time and task system.</a:t>
            </a:r>
          </a:p>
          <a:p>
            <a:endParaRPr lang="en-GB" dirty="0" smtClean="0"/>
          </a:p>
          <a:p>
            <a:pPr marL="171450" indent="-171450" algn="l">
              <a:buFont typeface="Arial" panose="020B0604020202020204" pitchFamily="34" charset="0"/>
              <a:buChar char="•"/>
            </a:pPr>
            <a:r>
              <a:rPr lang="en-GB" sz="1200" b="1" dirty="0" smtClean="0">
                <a:solidFill>
                  <a:srgbClr val="00B050"/>
                </a:solidFill>
                <a:latin typeface="Calibri Light" panose="020F0302020204030204" pitchFamily="34" charset="0"/>
                <a:cs typeface="Calibri Light" panose="020F0302020204030204" pitchFamily="34" charset="0"/>
              </a:rPr>
              <a:t>ACTING ON CITIZENS INQUIRY RECOMMENDATIONS </a:t>
            </a:r>
            <a:r>
              <a:rPr lang="en-GB" sz="1200" dirty="0" smtClean="0">
                <a:latin typeface="Calibri Light" panose="020F0302020204030204" pitchFamily="34" charset="0"/>
                <a:cs typeface="Calibri Light" panose="020F0302020204030204" pitchFamily="34" charset="0"/>
              </a:rPr>
              <a:t>We have agreed some joint plans with the </a:t>
            </a:r>
            <a:r>
              <a:rPr lang="en-GB" sz="1200" b="1" dirty="0" smtClean="0">
                <a:latin typeface="Calibri Light" panose="020F0302020204030204" pitchFamily="34" charset="0"/>
                <a:cs typeface="Calibri Light" panose="020F0302020204030204" pitchFamily="34" charset="0"/>
              </a:rPr>
              <a:t>Citizens Jury which undertook the Independent inquiry into Care at Home </a:t>
            </a:r>
            <a:r>
              <a:rPr lang="en-GB" sz="1200" dirty="0" smtClean="0">
                <a:latin typeface="Calibri Light" panose="020F0302020204030204" pitchFamily="34" charset="0"/>
                <a:cs typeface="Calibri Light" panose="020F0302020204030204" pitchFamily="34" charset="0"/>
              </a:rPr>
              <a:t>in Greater Manchester last year.  We are planning two joint events to follow up on these recommendations and ensure we engage with the people who took part. </a:t>
            </a:r>
          </a:p>
          <a:p>
            <a:pPr marL="171450" indent="-171450" algn="l">
              <a:buFont typeface="Arial" panose="020B0604020202020204" pitchFamily="34" charset="0"/>
              <a:buChar char="•"/>
            </a:pPr>
            <a:r>
              <a:rPr lang="en-GB" sz="1200" b="1" dirty="0" smtClean="0">
                <a:solidFill>
                  <a:srgbClr val="00B050"/>
                </a:solidFill>
                <a:latin typeface="Calibri Light" panose="020F0302020204030204" pitchFamily="34" charset="0"/>
                <a:cs typeface="Calibri Light" panose="020F0302020204030204" pitchFamily="34" charset="0"/>
              </a:rPr>
              <a:t>BROADENING PROGRAMME TO ENSURE A WHOLE SYSTEM APPROACH  </a:t>
            </a:r>
            <a:r>
              <a:rPr lang="en-GB" sz="1200" dirty="0" smtClean="0">
                <a:latin typeface="Calibri Light" panose="020F0302020204030204" pitchFamily="34" charset="0"/>
                <a:cs typeface="Calibri Light" panose="020F0302020204030204" pitchFamily="34" charset="0"/>
              </a:rPr>
              <a:t>We have held  </a:t>
            </a:r>
            <a:r>
              <a:rPr lang="en-GB" sz="1200" b="1" dirty="0" smtClean="0">
                <a:latin typeface="Calibri Light" panose="020F0302020204030204" pitchFamily="34" charset="0"/>
                <a:cs typeface="Calibri Light" panose="020F0302020204030204" pitchFamily="34" charset="0"/>
              </a:rPr>
              <a:t>established partnership links beyond the Delivery Group </a:t>
            </a:r>
            <a:r>
              <a:rPr lang="en-GB" sz="1200" dirty="0" smtClean="0">
                <a:latin typeface="Calibri Light" panose="020F0302020204030204" pitchFamily="34" charset="0"/>
                <a:cs typeface="Calibri Light" panose="020F0302020204030204" pitchFamily="34" charset="0"/>
              </a:rPr>
              <a:t> co-ordinate the different elements of the LWAH programme and understanding links and dependencies. This has helped create strong links to other parts of the GMHSCP, including the Urgent Care programme, Person Centred &amp; Community approaches, Public Health initiatives, Workforce, and Dementia United, &amp; these additional proposals are feeding back into the LWAH Delivery Group to inform the Trailblazers</a:t>
            </a:r>
            <a:endParaRPr lang="en-GB" dirty="0"/>
          </a:p>
        </p:txBody>
      </p:sp>
      <p:sp>
        <p:nvSpPr>
          <p:cNvPr id="4" name="Slide Number Placeholder 3"/>
          <p:cNvSpPr>
            <a:spLocks noGrp="1"/>
          </p:cNvSpPr>
          <p:nvPr>
            <p:ph type="sldNum" sz="quarter" idx="10"/>
          </p:nvPr>
        </p:nvSpPr>
        <p:spPr/>
        <p:txBody>
          <a:bodyPr/>
          <a:lstStyle/>
          <a:p>
            <a:fld id="{9CC64D77-19EA-41B9-BBE1-AB1214FB0E45}" type="slidenum">
              <a:rPr lang="en-GB" smtClean="0"/>
              <a:t>28</a:t>
            </a:fld>
            <a:endParaRPr lang="en-GB"/>
          </a:p>
        </p:txBody>
      </p:sp>
    </p:spTree>
    <p:extLst>
      <p:ext uri="{BB962C8B-B14F-4D97-AF65-F5344CB8AC3E}">
        <p14:creationId xmlns:p14="http://schemas.microsoft.com/office/powerpoint/2010/main" val="526908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C64D77-19EA-41B9-BBE1-AB1214FB0E45}" type="slidenum">
              <a:rPr lang="en-GB" smtClean="0"/>
              <a:t>29</a:t>
            </a:fld>
            <a:endParaRPr lang="en-GB"/>
          </a:p>
        </p:txBody>
      </p:sp>
    </p:spTree>
    <p:extLst>
      <p:ext uri="{BB962C8B-B14F-4D97-AF65-F5344CB8AC3E}">
        <p14:creationId xmlns:p14="http://schemas.microsoft.com/office/powerpoint/2010/main" val="422253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OUTCOMES</a:t>
            </a:r>
          </a:p>
          <a:p>
            <a:pPr marL="285750" indent="-285750" algn="just">
              <a:buFont typeface="Arial" panose="020B0604020202020204" pitchFamily="34" charset="0"/>
              <a:buChar char="•"/>
            </a:pPr>
            <a:r>
              <a:rPr lang="en-US" sz="1200" dirty="0" smtClean="0">
                <a:latin typeface="Alte Haas Grotesk"/>
              </a:rPr>
              <a:t>Clear pipeline of supported housing development across all client groups in localities, linked to strategic objectives</a:t>
            </a:r>
          </a:p>
          <a:p>
            <a:pPr marL="285750" indent="-285750" algn="just">
              <a:buFont typeface="Arial" panose="020B0604020202020204" pitchFamily="34" charset="0"/>
              <a:buChar char="•"/>
            </a:pPr>
            <a:r>
              <a:rPr lang="en-US" sz="1200" dirty="0" smtClean="0">
                <a:latin typeface="Alte Haas Grotesk"/>
              </a:rPr>
              <a:t>Examples of partnership working and best practice sharing around supported housing</a:t>
            </a:r>
          </a:p>
          <a:p>
            <a:pPr marL="285750" indent="-285750" algn="just">
              <a:buFont typeface="Arial" panose="020B0604020202020204" pitchFamily="34" charset="0"/>
              <a:buChar char="•"/>
            </a:pPr>
            <a:r>
              <a:rPr lang="en-US" sz="1200" dirty="0" smtClean="0">
                <a:latin typeface="Alte Haas Grotesk"/>
              </a:rPr>
              <a:t>Better understanding of the quality of current supported housing stock in GM and whether it is fit for purpose</a:t>
            </a:r>
          </a:p>
          <a:p>
            <a:pPr marL="285750" indent="-285750" algn="just">
              <a:buFont typeface="Arial" panose="020B0604020202020204" pitchFamily="34" charset="0"/>
              <a:buChar char="•"/>
            </a:pPr>
            <a:r>
              <a:rPr lang="en-US" sz="1200" dirty="0" smtClean="0">
                <a:latin typeface="Alte Haas Grotesk"/>
              </a:rPr>
              <a:t>Evidence of market shaping through engagement with supported housing strategies / prospectuses</a:t>
            </a:r>
          </a:p>
          <a:p>
            <a:endParaRPr lang="en-GB" dirty="0"/>
          </a:p>
        </p:txBody>
      </p:sp>
      <p:sp>
        <p:nvSpPr>
          <p:cNvPr id="4" name="Slide Number Placeholder 3"/>
          <p:cNvSpPr>
            <a:spLocks noGrp="1"/>
          </p:cNvSpPr>
          <p:nvPr>
            <p:ph type="sldNum" sz="quarter" idx="10"/>
          </p:nvPr>
        </p:nvSpPr>
        <p:spPr/>
        <p:txBody>
          <a:bodyPr/>
          <a:lstStyle/>
          <a:p>
            <a:fld id="{9CC64D77-19EA-41B9-BBE1-AB1214FB0E45}" type="slidenum">
              <a:rPr lang="en-GB" smtClean="0"/>
              <a:t>30</a:t>
            </a:fld>
            <a:endParaRPr lang="en-GB"/>
          </a:p>
        </p:txBody>
      </p:sp>
    </p:spTree>
    <p:extLst>
      <p:ext uri="{BB962C8B-B14F-4D97-AF65-F5344CB8AC3E}">
        <p14:creationId xmlns:p14="http://schemas.microsoft.com/office/powerpoint/2010/main" val="97050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79450" y="4767262"/>
            <a:ext cx="5435600" cy="39004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63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FF0000"/>
                </a:solidFill>
              </a:rPr>
              <a:t>TO DISCUSS and GET FEEDBACK ON </a:t>
            </a:r>
            <a:endParaRPr/>
          </a:p>
          <a:p>
            <a:pPr marL="0" lvl="0" indent="0" algn="l" rtl="0">
              <a:spcBef>
                <a:spcPts val="0"/>
              </a:spcBef>
              <a:spcAft>
                <a:spcPts val="0"/>
              </a:spcAft>
              <a:buNone/>
            </a:pPr>
            <a:endParaRPr/>
          </a:p>
          <a:p>
            <a:pPr marL="0" lvl="0" indent="0" algn="l" rtl="0">
              <a:spcBef>
                <a:spcPts val="0"/>
              </a:spcBef>
              <a:spcAft>
                <a:spcPts val="0"/>
              </a:spcAft>
              <a:buNone/>
            </a:pPr>
            <a:r>
              <a:rPr lang="en-GB"/>
              <a:t>This is a set of statements to support clarification for partners and statekholders on what the LCO is and will be.</a:t>
            </a:r>
            <a:endParaRPr/>
          </a:p>
          <a:p>
            <a:pPr marL="0" lvl="0" indent="0" algn="l" rtl="0">
              <a:spcBef>
                <a:spcPts val="0"/>
              </a:spcBef>
              <a:spcAft>
                <a:spcPts val="0"/>
              </a:spcAft>
              <a:buNone/>
            </a:pPr>
            <a:endParaRPr/>
          </a:p>
          <a:p>
            <a:pPr marL="171450" lvl="0" indent="-171450" algn="l" rtl="0">
              <a:spcBef>
                <a:spcPts val="0"/>
              </a:spcBef>
              <a:spcAft>
                <a:spcPts val="0"/>
              </a:spcAft>
              <a:buClr>
                <a:srgbClr val="FF0000"/>
              </a:buClr>
              <a:buSzPts val="1200"/>
              <a:buFont typeface="Arial"/>
              <a:buChar char="•"/>
            </a:pPr>
            <a:r>
              <a:rPr lang="en-GB">
                <a:solidFill>
                  <a:srgbClr val="FF0000"/>
                </a:solidFill>
              </a:rPr>
              <a:t>Are the statements accurate?</a:t>
            </a:r>
            <a:endParaRPr/>
          </a:p>
          <a:p>
            <a:pPr marL="171450" lvl="0" indent="-171450" algn="l" rtl="0">
              <a:spcBef>
                <a:spcPts val="0"/>
              </a:spcBef>
              <a:spcAft>
                <a:spcPts val="0"/>
              </a:spcAft>
              <a:buClr>
                <a:srgbClr val="FF0000"/>
              </a:buClr>
              <a:buSzPts val="1200"/>
              <a:buFont typeface="Arial"/>
              <a:buChar char="•"/>
            </a:pPr>
            <a:r>
              <a:rPr lang="en-GB">
                <a:solidFill>
                  <a:srgbClr val="FF0000"/>
                </a:solidFill>
              </a:rPr>
              <a:t>Anything missing?</a:t>
            </a:r>
            <a:endParaRPr/>
          </a:p>
          <a:p>
            <a:pPr marL="171450" lvl="0" indent="-171450" algn="l" rtl="0">
              <a:spcBef>
                <a:spcPts val="0"/>
              </a:spcBef>
              <a:spcAft>
                <a:spcPts val="0"/>
              </a:spcAft>
              <a:buClr>
                <a:srgbClr val="FF0000"/>
              </a:buClr>
              <a:buSzPts val="1200"/>
              <a:buFont typeface="Arial"/>
              <a:buChar char="•"/>
            </a:pPr>
            <a:r>
              <a:rPr lang="en-GB">
                <a:solidFill>
                  <a:srgbClr val="FF0000"/>
                </a:solidFill>
              </a:rPr>
              <a:t>Anything to add?</a:t>
            </a:r>
            <a:endParaRPr/>
          </a:p>
        </p:txBody>
      </p:sp>
      <p:sp>
        <p:nvSpPr>
          <p:cNvPr id="40" name="Google Shape;40;p2: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5</a:t>
            </a:fld>
            <a:endParaRPr/>
          </a:p>
        </p:txBody>
      </p:sp>
    </p:spTree>
    <p:extLst>
      <p:ext uri="{BB962C8B-B14F-4D97-AF65-F5344CB8AC3E}">
        <p14:creationId xmlns:p14="http://schemas.microsoft.com/office/powerpoint/2010/main" val="420224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3: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FF0000"/>
                </a:solidFill>
              </a:rPr>
              <a:t>TO DISCUSS and GET FEEDBACK ON </a:t>
            </a:r>
            <a:endParaRPr/>
          </a:p>
          <a:p>
            <a:pPr marL="0" lvl="0" indent="0" algn="l" rtl="0">
              <a:spcBef>
                <a:spcPts val="0"/>
              </a:spcBef>
              <a:spcAft>
                <a:spcPts val="0"/>
              </a:spcAft>
              <a:buNone/>
            </a:pPr>
            <a:endParaRPr/>
          </a:p>
          <a:p>
            <a:pPr marL="0" lvl="0" indent="0" algn="l" rtl="0">
              <a:spcBef>
                <a:spcPts val="0"/>
              </a:spcBef>
              <a:spcAft>
                <a:spcPts val="0"/>
              </a:spcAft>
              <a:buNone/>
            </a:pPr>
            <a:r>
              <a:rPr lang="en-GB"/>
              <a:t>This is a set of statements to support clarification for partners and statekholders on what the LCO is and will be.</a:t>
            </a:r>
            <a:endParaRPr/>
          </a:p>
          <a:p>
            <a:pPr marL="0" lvl="0" indent="0" algn="l" rtl="0">
              <a:spcBef>
                <a:spcPts val="0"/>
              </a:spcBef>
              <a:spcAft>
                <a:spcPts val="0"/>
              </a:spcAft>
              <a:buNone/>
            </a:pPr>
            <a:endParaRPr/>
          </a:p>
          <a:p>
            <a:pPr marL="171450" lvl="0" indent="-171450" algn="l" rtl="0">
              <a:spcBef>
                <a:spcPts val="0"/>
              </a:spcBef>
              <a:spcAft>
                <a:spcPts val="0"/>
              </a:spcAft>
              <a:buClr>
                <a:srgbClr val="FF0000"/>
              </a:buClr>
              <a:buSzPts val="1200"/>
              <a:buFont typeface="Arial"/>
              <a:buChar char="•"/>
            </a:pPr>
            <a:r>
              <a:rPr lang="en-GB">
                <a:solidFill>
                  <a:srgbClr val="FF0000"/>
                </a:solidFill>
              </a:rPr>
              <a:t>Are the statements accurate?</a:t>
            </a:r>
            <a:endParaRPr/>
          </a:p>
          <a:p>
            <a:pPr marL="171450" lvl="0" indent="-171450" algn="l" rtl="0">
              <a:spcBef>
                <a:spcPts val="0"/>
              </a:spcBef>
              <a:spcAft>
                <a:spcPts val="0"/>
              </a:spcAft>
              <a:buClr>
                <a:srgbClr val="FF0000"/>
              </a:buClr>
              <a:buSzPts val="1200"/>
              <a:buFont typeface="Arial"/>
              <a:buChar char="•"/>
            </a:pPr>
            <a:r>
              <a:rPr lang="en-GB">
                <a:solidFill>
                  <a:srgbClr val="FF0000"/>
                </a:solidFill>
              </a:rPr>
              <a:t>Anything missing?</a:t>
            </a:r>
            <a:endParaRPr/>
          </a:p>
          <a:p>
            <a:pPr marL="171450" lvl="0" indent="-171450" algn="l" rtl="0">
              <a:spcBef>
                <a:spcPts val="0"/>
              </a:spcBef>
              <a:spcAft>
                <a:spcPts val="0"/>
              </a:spcAft>
              <a:buClr>
                <a:srgbClr val="FF0000"/>
              </a:buClr>
              <a:buSzPts val="1200"/>
              <a:buFont typeface="Arial"/>
              <a:buChar char="•"/>
            </a:pPr>
            <a:r>
              <a:rPr lang="en-GB">
                <a:solidFill>
                  <a:srgbClr val="FF0000"/>
                </a:solidFill>
              </a:rPr>
              <a:t>Anything to add?</a:t>
            </a:r>
            <a:endParaRPr/>
          </a:p>
        </p:txBody>
      </p:sp>
      <p:sp>
        <p:nvSpPr>
          <p:cNvPr id="46" name="Google Shape;46;p3: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6</a:t>
            </a:fld>
            <a:endParaRPr/>
          </a:p>
        </p:txBody>
      </p:sp>
    </p:spTree>
    <p:extLst>
      <p:ext uri="{BB962C8B-B14F-4D97-AF65-F5344CB8AC3E}">
        <p14:creationId xmlns:p14="http://schemas.microsoft.com/office/powerpoint/2010/main" val="201134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FF0000"/>
                </a:solidFill>
              </a:rPr>
              <a:t>TO DISCUSS and GET FEEDBACK ON </a:t>
            </a:r>
            <a:endParaRPr/>
          </a:p>
          <a:p>
            <a:pPr marL="0" lvl="0" indent="0" algn="l" rtl="0">
              <a:spcBef>
                <a:spcPts val="0"/>
              </a:spcBef>
              <a:spcAft>
                <a:spcPts val="0"/>
              </a:spcAft>
              <a:buNone/>
            </a:pPr>
            <a:endParaRPr/>
          </a:p>
          <a:p>
            <a:pPr marL="0" lvl="0" indent="0" algn="l" rtl="0">
              <a:spcBef>
                <a:spcPts val="0"/>
              </a:spcBef>
              <a:spcAft>
                <a:spcPts val="0"/>
              </a:spcAft>
              <a:buNone/>
            </a:pPr>
            <a:r>
              <a:rPr lang="en-GB"/>
              <a:t>This is a set of statements to support clarification for partners and statekholders on what the LCO is and will be.</a:t>
            </a:r>
            <a:endParaRPr/>
          </a:p>
          <a:p>
            <a:pPr marL="0" lvl="0" indent="0" algn="l" rtl="0">
              <a:spcBef>
                <a:spcPts val="0"/>
              </a:spcBef>
              <a:spcAft>
                <a:spcPts val="0"/>
              </a:spcAft>
              <a:buNone/>
            </a:pPr>
            <a:endParaRPr/>
          </a:p>
          <a:p>
            <a:pPr marL="171450" lvl="0" indent="-171450" algn="l" rtl="0">
              <a:spcBef>
                <a:spcPts val="0"/>
              </a:spcBef>
              <a:spcAft>
                <a:spcPts val="0"/>
              </a:spcAft>
              <a:buClr>
                <a:srgbClr val="FF0000"/>
              </a:buClr>
              <a:buSzPts val="1200"/>
              <a:buFont typeface="Arial"/>
              <a:buChar char="•"/>
            </a:pPr>
            <a:r>
              <a:rPr lang="en-GB">
                <a:solidFill>
                  <a:srgbClr val="FF0000"/>
                </a:solidFill>
              </a:rPr>
              <a:t>Are the statements accurate?</a:t>
            </a:r>
            <a:endParaRPr/>
          </a:p>
          <a:p>
            <a:pPr marL="171450" lvl="0" indent="-171450" algn="l" rtl="0">
              <a:spcBef>
                <a:spcPts val="0"/>
              </a:spcBef>
              <a:spcAft>
                <a:spcPts val="0"/>
              </a:spcAft>
              <a:buClr>
                <a:srgbClr val="FF0000"/>
              </a:buClr>
              <a:buSzPts val="1200"/>
              <a:buFont typeface="Arial"/>
              <a:buChar char="•"/>
            </a:pPr>
            <a:r>
              <a:rPr lang="en-GB">
                <a:solidFill>
                  <a:srgbClr val="FF0000"/>
                </a:solidFill>
              </a:rPr>
              <a:t>Anything missing?</a:t>
            </a:r>
            <a:endParaRPr/>
          </a:p>
          <a:p>
            <a:pPr marL="171450" lvl="0" indent="-171450" algn="l" rtl="0">
              <a:spcBef>
                <a:spcPts val="0"/>
              </a:spcBef>
              <a:spcAft>
                <a:spcPts val="0"/>
              </a:spcAft>
              <a:buClr>
                <a:srgbClr val="FF0000"/>
              </a:buClr>
              <a:buSzPts val="1200"/>
              <a:buFont typeface="Arial"/>
              <a:buChar char="•"/>
            </a:pPr>
            <a:r>
              <a:rPr lang="en-GB">
                <a:solidFill>
                  <a:srgbClr val="FF0000"/>
                </a:solidFill>
              </a:rPr>
              <a:t>Anything to add?</a:t>
            </a:r>
            <a:endParaRPr/>
          </a:p>
        </p:txBody>
      </p:sp>
      <p:sp>
        <p:nvSpPr>
          <p:cNvPr id="74" name="Google Shape;74;p4: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7</a:t>
            </a:fld>
            <a:endParaRPr/>
          </a:p>
        </p:txBody>
      </p:sp>
    </p:spTree>
    <p:extLst>
      <p:ext uri="{BB962C8B-B14F-4D97-AF65-F5344CB8AC3E}">
        <p14:creationId xmlns:p14="http://schemas.microsoft.com/office/powerpoint/2010/main" val="258479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FF0000"/>
                </a:solidFill>
              </a:rPr>
              <a:t>TO DISCUSS and GET FEEDBACK ON </a:t>
            </a:r>
            <a:endParaRPr/>
          </a:p>
          <a:p>
            <a:pPr marL="0" lvl="0" indent="0" algn="l" rtl="0">
              <a:spcBef>
                <a:spcPts val="0"/>
              </a:spcBef>
              <a:spcAft>
                <a:spcPts val="0"/>
              </a:spcAft>
              <a:buNone/>
            </a:pPr>
            <a:endParaRPr/>
          </a:p>
          <a:p>
            <a:pPr marL="0" lvl="0" indent="0" algn="l" rtl="0">
              <a:spcBef>
                <a:spcPts val="0"/>
              </a:spcBef>
              <a:spcAft>
                <a:spcPts val="0"/>
              </a:spcAft>
              <a:buNone/>
            </a:pPr>
            <a:r>
              <a:rPr lang="en-GB"/>
              <a:t>This is a set of statements to support clarification for partners and statekholders on what the LCO is and will be.</a:t>
            </a:r>
            <a:endParaRPr/>
          </a:p>
          <a:p>
            <a:pPr marL="0" lvl="0" indent="0" algn="l" rtl="0">
              <a:spcBef>
                <a:spcPts val="0"/>
              </a:spcBef>
              <a:spcAft>
                <a:spcPts val="0"/>
              </a:spcAft>
              <a:buNone/>
            </a:pPr>
            <a:endParaRPr/>
          </a:p>
          <a:p>
            <a:pPr marL="171450" lvl="0" indent="-171450" algn="l" rtl="0">
              <a:spcBef>
                <a:spcPts val="0"/>
              </a:spcBef>
              <a:spcAft>
                <a:spcPts val="0"/>
              </a:spcAft>
              <a:buClr>
                <a:srgbClr val="FF0000"/>
              </a:buClr>
              <a:buSzPts val="1200"/>
              <a:buFont typeface="Arial"/>
              <a:buChar char="•"/>
            </a:pPr>
            <a:r>
              <a:rPr lang="en-GB">
                <a:solidFill>
                  <a:srgbClr val="FF0000"/>
                </a:solidFill>
              </a:rPr>
              <a:t>Are the statements accurate?</a:t>
            </a:r>
            <a:endParaRPr/>
          </a:p>
          <a:p>
            <a:pPr marL="171450" lvl="0" indent="-171450" algn="l" rtl="0">
              <a:spcBef>
                <a:spcPts val="0"/>
              </a:spcBef>
              <a:spcAft>
                <a:spcPts val="0"/>
              </a:spcAft>
              <a:buClr>
                <a:srgbClr val="FF0000"/>
              </a:buClr>
              <a:buSzPts val="1200"/>
              <a:buFont typeface="Arial"/>
              <a:buChar char="•"/>
            </a:pPr>
            <a:r>
              <a:rPr lang="en-GB">
                <a:solidFill>
                  <a:srgbClr val="FF0000"/>
                </a:solidFill>
              </a:rPr>
              <a:t>Anything missing?</a:t>
            </a:r>
            <a:endParaRPr/>
          </a:p>
          <a:p>
            <a:pPr marL="171450" lvl="0" indent="-171450" algn="l" rtl="0">
              <a:spcBef>
                <a:spcPts val="0"/>
              </a:spcBef>
              <a:spcAft>
                <a:spcPts val="0"/>
              </a:spcAft>
              <a:buClr>
                <a:srgbClr val="FF0000"/>
              </a:buClr>
              <a:buSzPts val="1200"/>
              <a:buFont typeface="Arial"/>
              <a:buChar char="•"/>
            </a:pPr>
            <a:r>
              <a:rPr lang="en-GB">
                <a:solidFill>
                  <a:srgbClr val="FF0000"/>
                </a:solidFill>
              </a:rPr>
              <a:t>Anything to add?</a:t>
            </a:r>
            <a:endParaRPr/>
          </a:p>
        </p:txBody>
      </p:sp>
      <p:sp>
        <p:nvSpPr>
          <p:cNvPr id="97" name="Google Shape;97;p6: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8</a:t>
            </a:fld>
            <a:endParaRPr/>
          </a:p>
        </p:txBody>
      </p:sp>
    </p:spTree>
    <p:extLst>
      <p:ext uri="{BB962C8B-B14F-4D97-AF65-F5344CB8AC3E}">
        <p14:creationId xmlns:p14="http://schemas.microsoft.com/office/powerpoint/2010/main" val="275291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7: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9</a:t>
            </a:fld>
            <a:endParaRPr/>
          </a:p>
        </p:txBody>
      </p:sp>
    </p:spTree>
    <p:extLst>
      <p:ext uri="{BB962C8B-B14F-4D97-AF65-F5344CB8AC3E}">
        <p14:creationId xmlns:p14="http://schemas.microsoft.com/office/powerpoint/2010/main" val="214980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1168400" y="1238250"/>
            <a:ext cx="4457700"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8:notes"/>
          <p:cNvSpPr txBox="1">
            <a:spLocks noGrp="1"/>
          </p:cNvSpPr>
          <p:nvPr>
            <p:ph type="body" idx="1"/>
          </p:nvPr>
        </p:nvSpPr>
        <p:spPr>
          <a:xfrm>
            <a:off x="679450" y="4767262"/>
            <a:ext cx="5435600" cy="3900488"/>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Our Manchester provides a framework for actions by partners working across Manchester – public sector organisations, businesses, the voluntary sector and our communities. </a:t>
            </a:r>
            <a:endParaRPr/>
          </a:p>
          <a:p>
            <a:pPr marL="171450" lvl="0" indent="-171450" algn="l" rtl="0">
              <a:spcBef>
                <a:spcPts val="0"/>
              </a:spcBef>
              <a:spcAft>
                <a:spcPts val="0"/>
              </a:spcAft>
              <a:buClr>
                <a:schemeClr val="dk1"/>
              </a:buClr>
              <a:buSzPts val="1200"/>
              <a:buFont typeface="Arial"/>
              <a:buChar char="•"/>
            </a:pPr>
            <a:r>
              <a:rPr lang="en-GB"/>
              <a:t>It is not a strategy for Manchester City Council, but for Manchester. </a:t>
            </a:r>
            <a:endParaRPr/>
          </a:p>
          <a:p>
            <a:pPr marL="171450" lvl="0" indent="-171450" algn="l" rtl="0">
              <a:spcBef>
                <a:spcPts val="0"/>
              </a:spcBef>
              <a:spcAft>
                <a:spcPts val="0"/>
              </a:spcAft>
              <a:buClr>
                <a:schemeClr val="dk1"/>
              </a:buClr>
              <a:buSzPts val="1200"/>
              <a:buFont typeface="Arial"/>
              <a:buChar char="•"/>
            </a:pPr>
            <a:r>
              <a:rPr lang="en-GB"/>
              <a:t>It stresses that everyone has a role to play in making our city the best it can be.</a:t>
            </a:r>
            <a:endParaRPr/>
          </a:p>
        </p:txBody>
      </p:sp>
      <p:sp>
        <p:nvSpPr>
          <p:cNvPr id="127" name="Google Shape;127;p8:notes"/>
          <p:cNvSpPr txBox="1">
            <a:spLocks noGrp="1"/>
          </p:cNvSpPr>
          <p:nvPr>
            <p:ph type="sldNum" idx="12"/>
          </p:nvPr>
        </p:nvSpPr>
        <p:spPr>
          <a:xfrm>
            <a:off x="3848645" y="9408981"/>
            <a:ext cx="2944283" cy="497019"/>
          </a:xfrm>
          <a:prstGeom prst="rect">
            <a:avLst/>
          </a:prstGeom>
          <a:noFill/>
          <a:ln>
            <a:noFill/>
          </a:ln>
        </p:spPr>
        <p:txBody>
          <a:bodyPr spcFirstLastPara="1" wrap="square" lIns="91425" tIns="45700" rIns="91425" bIns="45700" anchor="b" anchorCtr="0">
            <a:noAutofit/>
          </a:bodyPr>
          <a:lstStyle/>
          <a:p>
            <a:fld id="{00000000-1234-1234-1234-123412341234}" type="slidenum">
              <a:rPr lang="en-GB"/>
              <a:pPr/>
              <a:t>10</a:t>
            </a:fld>
            <a:endParaRPr/>
          </a:p>
        </p:txBody>
      </p:sp>
    </p:spTree>
    <p:extLst>
      <p:ext uri="{BB962C8B-B14F-4D97-AF65-F5344CB8AC3E}">
        <p14:creationId xmlns:p14="http://schemas.microsoft.com/office/powerpoint/2010/main" val="2518563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2529" y="2249195"/>
            <a:ext cx="3715196" cy="1470025"/>
          </a:xfrm>
        </p:spPr>
        <p:txBody>
          <a:bodyPr>
            <a:noAutofit/>
          </a:bodyPr>
          <a:lstStyle>
            <a:lvl1pPr algn="l">
              <a:lnSpc>
                <a:spcPts val="4880"/>
              </a:lnSpc>
              <a:defRPr sz="2800" baseline="0">
                <a:solidFill>
                  <a:schemeClr val="bg1"/>
                </a:solidFill>
              </a:defRPr>
            </a:lvl1pPr>
          </a:lstStyle>
          <a:p>
            <a:r>
              <a:rPr lang="en-GB" dirty="0" err="1"/>
              <a:t>Asc</a:t>
            </a:r>
            <a:r>
              <a:rPr lang="en-GB" dirty="0"/>
              <a:t> transformation</a:t>
            </a:r>
            <a:endParaRPr lang="en-US" dirty="0"/>
          </a:p>
        </p:txBody>
      </p:sp>
      <p:sp>
        <p:nvSpPr>
          <p:cNvPr id="3" name="Subtitle 2"/>
          <p:cNvSpPr>
            <a:spLocks noGrp="1"/>
          </p:cNvSpPr>
          <p:nvPr>
            <p:ph type="subTitle" idx="1" hasCustomPrompt="1"/>
          </p:nvPr>
        </p:nvSpPr>
        <p:spPr>
          <a:xfrm>
            <a:off x="2712529" y="3602978"/>
            <a:ext cx="3715196" cy="468486"/>
          </a:xfrm>
        </p:spPr>
        <p:txBody>
          <a:bodyPr>
            <a:normAutofit/>
          </a:bodyPr>
          <a:lstStyle>
            <a:lvl1pPr marL="0" indent="0" algn="l">
              <a:buNone/>
              <a:defRPr sz="2000" b="1" i="0" baseline="0">
                <a:solidFill>
                  <a:srgbClr val="9FCDD5"/>
                </a:solidFill>
                <a:latin typeface="Alte Haas Grote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2019/2020 Programme</a:t>
            </a:r>
            <a:endParaRPr lang="en-US" dirty="0"/>
          </a:p>
        </p:txBody>
      </p:sp>
      <p:pic>
        <p:nvPicPr>
          <p:cNvPr id="23" name="Picture 22" descr="Logo-GMCA-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29" y="5937955"/>
            <a:ext cx="1508254" cy="558054"/>
          </a:xfrm>
          <a:prstGeom prst="rect">
            <a:avLst/>
          </a:prstGeom>
        </p:spPr>
      </p:pic>
      <p:pic>
        <p:nvPicPr>
          <p:cNvPr id="25" name="Picture 24" descr="Logo-NHS-in-GM-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815" y="5844372"/>
            <a:ext cx="1951888" cy="722199"/>
          </a:xfrm>
          <a:prstGeom prst="rect">
            <a:avLst/>
          </a:prstGeom>
        </p:spPr>
      </p:pic>
      <p:pic>
        <p:nvPicPr>
          <p:cNvPr id="10" name="Picture 9"/>
          <p:cNvPicPr>
            <a:picLocks noChangeAspect="1"/>
          </p:cNvPicPr>
          <p:nvPr userDrawn="1"/>
        </p:nvPicPr>
        <p:blipFill rotWithShape="1">
          <a:blip r:embed="rId4"/>
          <a:srcRect r="24156"/>
          <a:stretch/>
        </p:blipFill>
        <p:spPr>
          <a:xfrm rot="20880000">
            <a:off x="5976675" y="3553871"/>
            <a:ext cx="3246015" cy="3327400"/>
          </a:xfrm>
          <a:prstGeom prst="rect">
            <a:avLst/>
          </a:prstGeom>
        </p:spPr>
      </p:pic>
      <p:pic>
        <p:nvPicPr>
          <p:cNvPr id="9" name="Picture 8"/>
          <p:cNvPicPr/>
          <p:nvPr userDrawn="1"/>
        </p:nvPicPr>
        <p:blipFill>
          <a:blip r:embed="rId5" cstate="print">
            <a:extLst>
              <a:ext uri="{28A0092B-C50C-407E-A947-70E740481C1C}">
                <a14:useLocalDpi xmlns:a14="http://schemas.microsoft.com/office/drawing/2010/main" val="0"/>
              </a:ext>
            </a:extLst>
          </a:blip>
          <a:stretch>
            <a:fillRect/>
          </a:stretch>
        </p:blipFill>
        <p:spPr>
          <a:xfrm>
            <a:off x="221930" y="0"/>
            <a:ext cx="1618191" cy="1720718"/>
          </a:xfrm>
          <a:prstGeom prst="rect">
            <a:avLst/>
          </a:prstGeom>
        </p:spPr>
      </p:pic>
    </p:spTree>
    <p:extLst>
      <p:ext uri="{BB962C8B-B14F-4D97-AF65-F5344CB8AC3E}">
        <p14:creationId xmlns:p14="http://schemas.microsoft.com/office/powerpoint/2010/main" val="217693734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smtClean="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2058304" y="307683"/>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2181391" y="251121"/>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3F5664"/>
                </a:solidFill>
              </a:rPr>
              <a:t>Greater Manchester Health</a:t>
            </a:r>
          </a:p>
          <a:p>
            <a:r>
              <a:rPr lang="en-US" sz="900" dirty="0" smtClean="0">
                <a:solidFill>
                  <a:srgbClr val="3F5664"/>
                </a:solidFill>
              </a:rPr>
              <a:t>and Social Care Partnership</a:t>
            </a:r>
            <a:endParaRPr lang="en-US" sz="900" dirty="0">
              <a:solidFill>
                <a:srgbClr val="3F5664"/>
              </a:solidFill>
            </a:endParaRPr>
          </a:p>
        </p:txBody>
      </p:sp>
      <p:sp>
        <p:nvSpPr>
          <p:cNvPr id="17"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smtClean="0"/>
              <a:t>FIRST POINT</a:t>
            </a:r>
          </a:p>
          <a:p>
            <a:pPr lvl="0"/>
            <a:r>
              <a:rPr lang="en-GB" dirty="0" smtClean="0"/>
              <a:t>SECOND POINT</a:t>
            </a:r>
          </a:p>
          <a:p>
            <a:pPr lvl="0"/>
            <a:r>
              <a:rPr lang="en-GB" dirty="0" smtClean="0"/>
              <a:t>THIRD POINT</a:t>
            </a:r>
          </a:p>
        </p:txBody>
      </p:sp>
    </p:spTree>
    <p:extLst>
      <p:ext uri="{BB962C8B-B14F-4D97-AF65-F5344CB8AC3E}">
        <p14:creationId xmlns:p14="http://schemas.microsoft.com/office/powerpoint/2010/main" val="244153382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chemeClr val="bg1"/>
                </a:solidFill>
              </a:defRPr>
            </a:lvl1pPr>
          </a:lstStyle>
          <a:p>
            <a:r>
              <a:rPr lang="en-GB" dirty="0" smtClean="0"/>
              <a:t>This Is THE</a:t>
            </a:r>
            <a:br>
              <a:rPr lang="en-GB" dirty="0" smtClean="0"/>
            </a:br>
            <a:r>
              <a:rPr lang="en-GB" dirty="0" smtClean="0"/>
              <a:t>Section Title</a:t>
            </a:r>
            <a:endParaRPr lang="en-US" dirty="0"/>
          </a:p>
        </p:txBody>
      </p:sp>
      <p:cxnSp>
        <p:nvCxnSpPr>
          <p:cNvPr id="11" name="Straight Connector 10"/>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2181391" y="291195"/>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2181391" y="255818"/>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FFFFFF"/>
                </a:solidFill>
              </a:rPr>
              <a:t>Greater Manchester Health</a:t>
            </a:r>
          </a:p>
          <a:p>
            <a:r>
              <a:rPr lang="en-US" sz="900" dirty="0" smtClean="0">
                <a:solidFill>
                  <a:srgbClr val="FFFFFF"/>
                </a:solidFill>
              </a:rPr>
              <a:t>and Social Care Partnership</a:t>
            </a:r>
            <a:endParaRPr lang="en-US" sz="900" dirty="0">
              <a:solidFill>
                <a:srgbClr val="FFFFFF"/>
              </a:solidFill>
            </a:endParaRPr>
          </a:p>
        </p:txBody>
      </p:sp>
      <p:sp>
        <p:nvSpPr>
          <p:cNvPr id="55"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spTree>
    <p:extLst>
      <p:ext uri="{BB962C8B-B14F-4D97-AF65-F5344CB8AC3E}">
        <p14:creationId xmlns:p14="http://schemas.microsoft.com/office/powerpoint/2010/main" val="18480778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2"/>
            <a:ext cx="3718476" cy="586227"/>
          </a:xfrm>
        </p:spPr>
        <p:txBody>
          <a:bodyPr>
            <a:noAutofit/>
          </a:bodyPr>
          <a:lstStyle>
            <a:lvl1pPr algn="l">
              <a:defRPr sz="2400" baseline="0">
                <a:solidFill>
                  <a:srgbClr val="CED647"/>
                </a:solidFill>
              </a:defRPr>
            </a:lvl1pPr>
          </a:lstStyle>
          <a:p>
            <a:r>
              <a:rPr lang="en-GB" dirty="0" smtClean="0"/>
              <a:t>This is THE Headline</a:t>
            </a:r>
            <a:endParaRPr lang="en-US" dirty="0"/>
          </a:p>
        </p:txBody>
      </p:sp>
      <p:sp>
        <p:nvSpPr>
          <p:cNvPr id="3" name="Content Placeholder 2"/>
          <p:cNvSpPr>
            <a:spLocks noGrp="1"/>
          </p:cNvSpPr>
          <p:nvPr>
            <p:ph idx="1" hasCustomPrompt="1"/>
          </p:nvPr>
        </p:nvSpPr>
        <p:spPr>
          <a:xfrm>
            <a:off x="447676" y="3667643"/>
            <a:ext cx="4049207"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dirty="0" smtClean="0"/>
              <a:t>This is how </a:t>
            </a:r>
            <a:r>
              <a:rPr lang="en-GB" dirty="0" err="1" smtClean="0"/>
              <a:t>bulletpoints</a:t>
            </a:r>
            <a:r>
              <a:rPr lang="en-GB" dirty="0" smtClean="0"/>
              <a:t> look</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2095455" y="352903"/>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2181391" y="278682"/>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395764"/>
                </a:solidFill>
              </a:rPr>
              <a:t>Greater Manchester Health</a:t>
            </a:r>
          </a:p>
          <a:p>
            <a:r>
              <a:rPr lang="en-US" sz="900" dirty="0" smtClean="0">
                <a:solidFill>
                  <a:srgbClr val="395764"/>
                </a:solidFill>
              </a:rPr>
              <a:t>and Social Care Partnership</a:t>
            </a:r>
            <a:endParaRPr lang="en-US" sz="900" dirty="0">
              <a:solidFill>
                <a:srgbClr val="395764"/>
              </a:solidFill>
            </a:endParaRPr>
          </a:p>
        </p:txBody>
      </p:sp>
      <p:sp>
        <p:nvSpPr>
          <p:cNvPr id="28" name="Text Placeholder 27"/>
          <p:cNvSpPr>
            <a:spLocks noGrp="1"/>
          </p:cNvSpPr>
          <p:nvPr>
            <p:ph type="body" sz="quarter" idx="14" hasCustomPrompt="1"/>
          </p:nvPr>
        </p:nvSpPr>
        <p:spPr>
          <a:xfrm>
            <a:off x="358378" y="1944125"/>
            <a:ext cx="4138505"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dirty="0" smtClean="0"/>
              <a:t>This is how a short text paragraph </a:t>
            </a:r>
            <a:r>
              <a:rPr lang="en-US" dirty="0" smtClean="0"/>
              <a:t>looks. We can add further text and bullet-points (see example below). We can use a line to subtly divide different elements.</a:t>
            </a:r>
          </a:p>
          <a:p>
            <a:pPr lvl="0"/>
            <a:endParaRPr lang="en-GB" dirty="0" smtClean="0"/>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dirty="0" err="1" smtClean="0"/>
              <a:t>Imagebox</a:t>
            </a:r>
            <a:endParaRPr lang="en-US" dirty="0"/>
          </a:p>
        </p:txBody>
      </p:sp>
      <p:sp>
        <p:nvSpPr>
          <p:cNvPr id="34" name="Text Placeholder 13"/>
          <p:cNvSpPr>
            <a:spLocks noGrp="1"/>
          </p:cNvSpPr>
          <p:nvPr>
            <p:ph type="body" sz="quarter" idx="17" hasCustomPrompt="1"/>
          </p:nvPr>
        </p:nvSpPr>
        <p:spPr>
          <a:xfrm>
            <a:off x="5887583" y="372222"/>
            <a:ext cx="2860475"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dirty="0" smtClean="0">
                <a:solidFill>
                  <a:srgbClr val="395764"/>
                </a:solidFill>
              </a:rPr>
              <a:t>This is the headline</a:t>
            </a:r>
            <a:endParaRPr lang="en-US" b="1" cap="all" dirty="0">
              <a:solidFill>
                <a:srgbClr val="395764"/>
              </a:solidFill>
            </a:endParaRPr>
          </a:p>
        </p:txBody>
      </p:sp>
      <p:sp>
        <p:nvSpPr>
          <p:cNvPr id="40" name="Text Placeholder 39"/>
          <p:cNvSpPr>
            <a:spLocks noGrp="1"/>
          </p:cNvSpPr>
          <p:nvPr>
            <p:ph type="body" sz="quarter" idx="18" hasCustomPrompt="1"/>
          </p:nvPr>
        </p:nvSpPr>
        <p:spPr>
          <a:xfrm>
            <a:off x="4757739" y="6167019"/>
            <a:ext cx="3594100"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dirty="0" smtClean="0"/>
              <a:t>This is how notes look.</a:t>
            </a:r>
            <a:endParaRPr lang="en-US" dirty="0"/>
          </a:p>
        </p:txBody>
      </p:sp>
      <p:sp>
        <p:nvSpPr>
          <p:cNvPr id="42"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sp>
        <p:nvSpPr>
          <p:cNvPr id="44" name="Text Placeholder 43"/>
          <p:cNvSpPr>
            <a:spLocks noGrp="1"/>
          </p:cNvSpPr>
          <p:nvPr>
            <p:ph type="body" sz="quarter" idx="20" hasCustomPrompt="1"/>
          </p:nvPr>
        </p:nvSpPr>
        <p:spPr>
          <a:xfrm>
            <a:off x="356695" y="1598870"/>
            <a:ext cx="4140188" cy="318411"/>
          </a:xfrm>
        </p:spPr>
        <p:txBody>
          <a:bodyPr>
            <a:normAutofit/>
          </a:bodyPr>
          <a:lstStyle>
            <a:lvl1pPr marL="0" indent="0">
              <a:buNone/>
              <a:defRPr sz="1600" b="1">
                <a:solidFill>
                  <a:schemeClr val="tx2"/>
                </a:solidFill>
              </a:defRPr>
            </a:lvl1pPr>
          </a:lstStyle>
          <a:p>
            <a:pPr lvl="0"/>
            <a:r>
              <a:rPr lang="en-GB" dirty="0" smtClean="0"/>
              <a:t>This is a paragraph title</a:t>
            </a:r>
            <a:endParaRPr lang="en-US" dirty="0"/>
          </a:p>
        </p:txBody>
      </p:sp>
    </p:spTree>
    <p:extLst>
      <p:ext uri="{BB962C8B-B14F-4D97-AF65-F5344CB8AC3E}">
        <p14:creationId xmlns:p14="http://schemas.microsoft.com/office/powerpoint/2010/main" val="18700198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14" name="Picture 13" descr="HomepageLogo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9" y="1136951"/>
            <a:ext cx="7249185" cy="4742815"/>
          </a:xfrm>
          <a:prstGeom prst="rect">
            <a:avLst/>
          </a:prstGeom>
        </p:spPr>
      </p:pic>
      <p:cxnSp>
        <p:nvCxnSpPr>
          <p:cNvPr id="6" name="Straight Connector 5"/>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7" name="Date Placeholder 2"/>
          <p:cNvSpPr txBox="1">
            <a:spLocks/>
          </p:cNvSpPr>
          <p:nvPr userDrawn="1"/>
        </p:nvSpPr>
        <p:spPr>
          <a:xfrm>
            <a:off x="1600684"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395764"/>
                </a:solidFill>
              </a:rPr>
              <a:t>Greater Manchester Health</a:t>
            </a:r>
          </a:p>
          <a:p>
            <a:r>
              <a:rPr lang="en-US" sz="900" dirty="0" smtClean="0">
                <a:solidFill>
                  <a:srgbClr val="395764"/>
                </a:solidFill>
              </a:rPr>
              <a:t>and Social Care Partnership</a:t>
            </a:r>
            <a:endParaRPr lang="en-US" sz="900" dirty="0">
              <a:solidFill>
                <a:srgbClr val="395764"/>
              </a:solidFill>
            </a:endParaRPr>
          </a:p>
        </p:txBody>
      </p:sp>
      <p:sp>
        <p:nvSpPr>
          <p:cNvPr id="9"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cxnSp>
        <p:nvCxnSpPr>
          <p:cNvPr id="10" name="Straight Connector 9"/>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53984" y="5469798"/>
            <a:ext cx="2807470" cy="1313180"/>
          </a:xfrm>
          <a:prstGeom prst="rect">
            <a:avLst/>
          </a:prstGeom>
          <a:noFill/>
        </p:spPr>
        <p:txBody>
          <a:bodyPr wrap="square" rtlCol="0">
            <a:spAutoFit/>
          </a:bodyPr>
          <a:lstStyle/>
          <a:p>
            <a:r>
              <a:rPr lang="en-GB" sz="1400" b="1" baseline="30000" dirty="0" smtClean="0">
                <a:solidFill>
                  <a:srgbClr val="3F5664"/>
                </a:solidFill>
              </a:rPr>
              <a:t>Contact us</a:t>
            </a:r>
            <a:endParaRPr lang="en-GB" sz="1400" baseline="30000" dirty="0" smtClean="0">
              <a:solidFill>
                <a:srgbClr val="3F5664"/>
              </a:solidFill>
            </a:endParaRPr>
          </a:p>
          <a:p>
            <a:r>
              <a:rPr lang="en-GB" sz="1400" baseline="30000" dirty="0" smtClean="0">
                <a:solidFill>
                  <a:srgbClr val="3F5664"/>
                </a:solidFill>
              </a:rPr>
              <a:t>If you have any queries about these guidelines, contact the GMHSC communications team: </a:t>
            </a:r>
            <a:br>
              <a:rPr lang="en-GB" sz="1400" baseline="30000" dirty="0" smtClean="0">
                <a:solidFill>
                  <a:srgbClr val="3F5664"/>
                </a:solidFill>
              </a:rPr>
            </a:br>
            <a:r>
              <a:rPr lang="en-GB" sz="1400" baseline="30000" dirty="0" err="1" smtClean="0">
                <a:solidFill>
                  <a:srgbClr val="3F5664"/>
                </a:solidFill>
              </a:rPr>
              <a:t>gm.hsccomms@nhs.net</a:t>
            </a:r>
            <a:r>
              <a:rPr lang="en-GB" sz="1400" baseline="30000" dirty="0" smtClean="0">
                <a:solidFill>
                  <a:srgbClr val="3F5664"/>
                </a:solidFill>
              </a:rPr>
              <a:t/>
            </a:r>
            <a:br>
              <a:rPr lang="en-GB" sz="1400" baseline="30000" dirty="0" smtClean="0">
                <a:solidFill>
                  <a:srgbClr val="3F5664"/>
                </a:solidFill>
              </a:rPr>
            </a:br>
            <a:endParaRPr lang="en-GB" sz="1400" baseline="30000" dirty="0" smtClean="0">
              <a:solidFill>
                <a:srgbClr val="3F5664"/>
              </a:solidFill>
            </a:endParaRPr>
          </a:p>
          <a:p>
            <a:r>
              <a:rPr lang="en-GB" sz="1400" baseline="30000" dirty="0" err="1" smtClean="0">
                <a:solidFill>
                  <a:srgbClr val="3F5664"/>
                </a:solidFill>
              </a:rPr>
              <a:t>www.gmhsc.org.uk</a:t>
            </a:r>
            <a:r>
              <a:rPr lang="en-GB" sz="1400" baseline="30000" dirty="0" smtClean="0">
                <a:solidFill>
                  <a:srgbClr val="3F5664"/>
                </a:solidFill>
              </a:rPr>
              <a:t/>
            </a:r>
            <a:br>
              <a:rPr lang="en-GB" sz="1400" baseline="30000" dirty="0" smtClean="0">
                <a:solidFill>
                  <a:srgbClr val="3F5664"/>
                </a:solidFill>
              </a:rPr>
            </a:br>
            <a:r>
              <a:rPr lang="en-GB" sz="1400" baseline="30000" dirty="0" smtClean="0">
                <a:solidFill>
                  <a:srgbClr val="3F5664"/>
                </a:solidFill>
              </a:rPr>
              <a:t>@GM_HSC</a:t>
            </a:r>
          </a:p>
          <a:p>
            <a:endParaRPr lang="en-US" sz="1400" dirty="0">
              <a:solidFill>
                <a:srgbClr val="3F5664"/>
              </a:solidFill>
            </a:endParaRPr>
          </a:p>
        </p:txBody>
      </p:sp>
    </p:spTree>
    <p:extLst>
      <p:ext uri="{BB962C8B-B14F-4D97-AF65-F5344CB8AC3E}">
        <p14:creationId xmlns:p14="http://schemas.microsoft.com/office/powerpoint/2010/main" val="303580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ctr">
              <a:lnSpc>
                <a:spcPts val="3920"/>
              </a:lnSpc>
              <a:defRPr sz="3600" baseline="0">
                <a:solidFill>
                  <a:srgbClr val="3F5664"/>
                </a:solidFill>
              </a:defRPr>
            </a:lvl1pPr>
          </a:lstStyle>
          <a:p>
            <a:r>
              <a:rPr lang="en-GB" dirty="0" smtClean="0"/>
              <a:t>Thank You</a:t>
            </a:r>
            <a:endParaRPr lang="en-US" dirty="0"/>
          </a:p>
        </p:txBody>
      </p:sp>
    </p:spTree>
    <p:extLst>
      <p:ext uri="{BB962C8B-B14F-4D97-AF65-F5344CB8AC3E}">
        <p14:creationId xmlns:p14="http://schemas.microsoft.com/office/powerpoint/2010/main" val="26128185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0"/>
            <a:ext cx="9143999" cy="6857998"/>
          </a:xfrm>
          <a:prstGeom prst="rect">
            <a:avLst/>
          </a:prstGeom>
          <a:noFill/>
          <a:ln>
            <a:noFill/>
          </a:ln>
        </p:spPr>
      </p:pic>
      <p:sp>
        <p:nvSpPr>
          <p:cNvPr id="15" name="Google Shape;15;p2"/>
          <p:cNvSpPr/>
          <p:nvPr/>
        </p:nvSpPr>
        <p:spPr>
          <a:xfrm>
            <a:off x="381663" y="5351228"/>
            <a:ext cx="1741335" cy="318052"/>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sp>
        <p:nvSpPr>
          <p:cNvPr id="16" name="Google Shape;16;p2"/>
          <p:cNvSpPr txBox="1">
            <a:spLocks noGrp="1"/>
          </p:cNvSpPr>
          <p:nvPr>
            <p:ph type="ctrTitle"/>
          </p:nvPr>
        </p:nvSpPr>
        <p:spPr>
          <a:xfrm>
            <a:off x="450000" y="2777067"/>
            <a:ext cx="5009307" cy="2490533"/>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312783"/>
              </a:buClr>
              <a:buSzPts val="4800"/>
              <a:buFont typeface="Calibri"/>
              <a:buNone/>
              <a:defRPr sz="4800">
                <a:solidFill>
                  <a:srgbClr val="31278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9557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19" name="Google Shape;19;p3"/>
          <p:cNvSpPr txBox="1">
            <a:spLocks noGrp="1"/>
          </p:cNvSpPr>
          <p:nvPr>
            <p:ph type="title"/>
          </p:nvPr>
        </p:nvSpPr>
        <p:spPr>
          <a:xfrm>
            <a:off x="450000" y="0"/>
            <a:ext cx="8280000" cy="1800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1278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94000" y="6552000"/>
            <a:ext cx="450000" cy="169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GB"/>
              <a:pPr/>
              <a:t>‹#›</a:t>
            </a:fld>
            <a:endParaRPr/>
          </a:p>
        </p:txBody>
      </p:sp>
      <p:sp>
        <p:nvSpPr>
          <p:cNvPr id="21" name="Google Shape;21;p3"/>
          <p:cNvSpPr txBox="1">
            <a:spLocks noGrp="1"/>
          </p:cNvSpPr>
          <p:nvPr>
            <p:ph type="body" idx="1"/>
          </p:nvPr>
        </p:nvSpPr>
        <p:spPr>
          <a:xfrm>
            <a:off x="449262" y="603315"/>
            <a:ext cx="8280000" cy="5729085"/>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rgbClr val="005EB8"/>
              </a:buClr>
              <a:buSzPts val="1800"/>
              <a:buNone/>
              <a:defRPr/>
            </a:lvl1pPr>
            <a:lvl2pPr marL="914400" lvl="1" indent="-228600" algn="l">
              <a:lnSpc>
                <a:spcPct val="100000"/>
              </a:lnSpc>
              <a:spcBef>
                <a:spcPts val="1100"/>
              </a:spcBef>
              <a:spcAft>
                <a:spcPts val="0"/>
              </a:spcAft>
              <a:buClr>
                <a:srgbClr val="706F6F"/>
              </a:buClr>
              <a:buSzPts val="1800"/>
              <a:buNone/>
              <a:defRPr/>
            </a:lvl2pPr>
            <a:lvl3pPr marL="1371600" lvl="2" indent="-457200" algn="l">
              <a:lnSpc>
                <a:spcPct val="100000"/>
              </a:lnSpc>
              <a:spcBef>
                <a:spcPts val="1100"/>
              </a:spcBef>
              <a:spcAft>
                <a:spcPts val="0"/>
              </a:spcAft>
              <a:buClr>
                <a:srgbClr val="706F6F"/>
              </a:buClr>
              <a:buSzPts val="3600"/>
              <a:buChar char="•"/>
              <a:defRPr/>
            </a:lvl3pPr>
            <a:lvl4pPr marL="1828800" lvl="3" indent="-228600" algn="l">
              <a:lnSpc>
                <a:spcPct val="100000"/>
              </a:lnSpc>
              <a:spcBef>
                <a:spcPts val="1100"/>
              </a:spcBef>
              <a:spcAft>
                <a:spcPts val="0"/>
              </a:spcAft>
              <a:buClr>
                <a:srgbClr val="706F6F"/>
              </a:buClr>
              <a:buSzPts val="1800"/>
              <a:buNone/>
              <a:defRPr/>
            </a:lvl4pPr>
            <a:lvl5pPr marL="2286000" lvl="4" indent="-342900" algn="l">
              <a:lnSpc>
                <a:spcPct val="100000"/>
              </a:lnSpc>
              <a:spcBef>
                <a:spcPts val="1100"/>
              </a:spcBef>
              <a:spcAft>
                <a:spcPts val="0"/>
              </a:spcAft>
              <a:buClr>
                <a:srgbClr val="706F6F"/>
              </a:buClr>
              <a:buSzPts val="1800"/>
              <a:buChar char="•"/>
              <a:defRPr/>
            </a:lvl5pPr>
            <a:lvl6pPr marL="2743200" lvl="5" indent="-342900" algn="l">
              <a:lnSpc>
                <a:spcPct val="90000"/>
              </a:lnSpc>
              <a:spcBef>
                <a:spcPts val="11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93655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2"/>
        <p:cNvGrpSpPr/>
        <p:nvPr/>
      </p:nvGrpSpPr>
      <p:grpSpPr>
        <a:xfrm>
          <a:off x="0" y="0"/>
          <a:ext cx="0" cy="0"/>
          <a:chOff x="0" y="0"/>
          <a:chExt cx="0" cy="0"/>
        </a:xfrm>
      </p:grpSpPr>
      <p:pic>
        <p:nvPicPr>
          <p:cNvPr id="23" name="Google Shape;23;p4" descr="Exchange_network_headerblank_powerpoint-03-04-06.jpg"/>
          <p:cNvPicPr preferRelativeResize="0"/>
          <p:nvPr/>
        </p:nvPicPr>
        <p:blipFill rotWithShape="1">
          <a:blip r:embed="rId2">
            <a:alphaModFix/>
          </a:blip>
          <a:srcRect/>
          <a:stretch/>
        </p:blipFill>
        <p:spPr>
          <a:xfrm>
            <a:off x="0" y="0"/>
            <a:ext cx="9144000" cy="2022475"/>
          </a:xfrm>
          <a:prstGeom prst="rect">
            <a:avLst/>
          </a:prstGeom>
          <a:noFill/>
          <a:ln>
            <a:noFill/>
          </a:ln>
        </p:spPr>
      </p:pic>
    </p:spTree>
    <p:extLst>
      <p:ext uri="{BB962C8B-B14F-4D97-AF65-F5344CB8AC3E}">
        <p14:creationId xmlns:p14="http://schemas.microsoft.com/office/powerpoint/2010/main" val="941004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6" name="Google Shape;26;p5"/>
          <p:cNvSpPr txBox="1">
            <a:spLocks noGrp="1"/>
          </p:cNvSpPr>
          <p:nvPr>
            <p:ph type="title"/>
          </p:nvPr>
        </p:nvSpPr>
        <p:spPr>
          <a:xfrm>
            <a:off x="450000" y="312821"/>
            <a:ext cx="5148695" cy="5454316"/>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312783"/>
              </a:buClr>
              <a:buSzPts val="4800"/>
              <a:buFont typeface="Calibri"/>
              <a:buNone/>
              <a:defRPr sz="4800">
                <a:solidFill>
                  <a:srgbClr val="31278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06449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Content Slide">
  <p:cSld name="Main Content Slide">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9" name="Google Shape;29;p6"/>
          <p:cNvSpPr txBox="1">
            <a:spLocks noGrp="1"/>
          </p:cNvSpPr>
          <p:nvPr>
            <p:ph type="title"/>
          </p:nvPr>
        </p:nvSpPr>
        <p:spPr>
          <a:xfrm>
            <a:off x="450000" y="0"/>
            <a:ext cx="8280000" cy="1800000"/>
          </a:xfrm>
          <a:prstGeom prst="rect">
            <a:avLst/>
          </a:prstGeom>
          <a:noFill/>
          <a:ln>
            <a:noFill/>
          </a:ln>
        </p:spPr>
        <p:txBody>
          <a:bodyPr spcFirstLastPara="1" wrap="square" lIns="0" tIns="0" rIns="0" bIns="0" anchor="ctr" anchorCtr="0"/>
          <a:lstStyle>
            <a:lvl1pPr lvl="0" algn="l">
              <a:lnSpc>
                <a:spcPct val="90000"/>
              </a:lnSpc>
              <a:spcBef>
                <a:spcPts val="0"/>
              </a:spcBef>
              <a:spcAft>
                <a:spcPts val="0"/>
              </a:spcAft>
              <a:buClr>
                <a:srgbClr val="31278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8694000" y="6552000"/>
            <a:ext cx="450000" cy="169200"/>
          </a:xfrm>
          <a:prstGeom prst="rect">
            <a:avLst/>
          </a:prstGeom>
          <a:noFill/>
          <a:ln>
            <a:noFill/>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GB"/>
              <a:pPr/>
              <a:t>‹#›</a:t>
            </a:fld>
            <a:endParaRPr/>
          </a:p>
        </p:txBody>
      </p:sp>
      <p:sp>
        <p:nvSpPr>
          <p:cNvPr id="31" name="Google Shape;31;p6"/>
          <p:cNvSpPr txBox="1">
            <a:spLocks noGrp="1"/>
          </p:cNvSpPr>
          <p:nvPr>
            <p:ph type="body" idx="1"/>
          </p:nvPr>
        </p:nvSpPr>
        <p:spPr>
          <a:xfrm>
            <a:off x="449262" y="1980000"/>
            <a:ext cx="8280000" cy="4352400"/>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Clr>
                <a:srgbClr val="005EB8"/>
              </a:buClr>
              <a:buSzPts val="1800"/>
              <a:buNone/>
              <a:defRPr/>
            </a:lvl1pPr>
            <a:lvl2pPr marL="914400" lvl="1" indent="-228600" algn="l">
              <a:lnSpc>
                <a:spcPct val="100000"/>
              </a:lnSpc>
              <a:spcBef>
                <a:spcPts val="1100"/>
              </a:spcBef>
              <a:spcAft>
                <a:spcPts val="0"/>
              </a:spcAft>
              <a:buClr>
                <a:srgbClr val="706F6F"/>
              </a:buClr>
              <a:buSzPts val="1800"/>
              <a:buNone/>
              <a:defRPr/>
            </a:lvl2pPr>
            <a:lvl3pPr marL="1371600" lvl="2" indent="-457200" algn="l">
              <a:lnSpc>
                <a:spcPct val="100000"/>
              </a:lnSpc>
              <a:spcBef>
                <a:spcPts val="1100"/>
              </a:spcBef>
              <a:spcAft>
                <a:spcPts val="0"/>
              </a:spcAft>
              <a:buClr>
                <a:srgbClr val="706F6F"/>
              </a:buClr>
              <a:buSzPts val="3600"/>
              <a:buChar char="•"/>
              <a:defRPr/>
            </a:lvl3pPr>
            <a:lvl4pPr marL="1828800" lvl="3" indent="-228600" algn="l">
              <a:lnSpc>
                <a:spcPct val="100000"/>
              </a:lnSpc>
              <a:spcBef>
                <a:spcPts val="1100"/>
              </a:spcBef>
              <a:spcAft>
                <a:spcPts val="0"/>
              </a:spcAft>
              <a:buClr>
                <a:srgbClr val="706F6F"/>
              </a:buClr>
              <a:buSzPts val="1800"/>
              <a:buNone/>
              <a:defRPr/>
            </a:lvl4pPr>
            <a:lvl5pPr marL="2286000" lvl="4" indent="-342900" algn="l">
              <a:lnSpc>
                <a:spcPct val="100000"/>
              </a:lnSpc>
              <a:spcBef>
                <a:spcPts val="1100"/>
              </a:spcBef>
              <a:spcAft>
                <a:spcPts val="0"/>
              </a:spcAft>
              <a:buClr>
                <a:srgbClr val="706F6F"/>
              </a:buClr>
              <a:buSzPts val="1800"/>
              <a:buChar char="•"/>
              <a:defRPr/>
            </a:lvl5pPr>
            <a:lvl6pPr marL="2743200" lvl="5" indent="-342900" algn="l">
              <a:lnSpc>
                <a:spcPct val="90000"/>
              </a:lnSpc>
              <a:spcBef>
                <a:spcPts val="11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0654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880"/>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PROGRAMME OVERVIEWS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4"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baseline="0">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2019/2020 </a:t>
            </a:r>
          </a:p>
          <a:p>
            <a:pPr lvl="0"/>
            <a:r>
              <a:rPr lang="en-GB" dirty="0"/>
              <a:t>ASC Programme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OBJECTIVES</a:t>
            </a:r>
          </a:p>
          <a:p>
            <a:pPr lvl="0"/>
            <a:r>
              <a:rPr lang="en-GB" dirty="0"/>
              <a:t>OUTCOMES </a:t>
            </a:r>
          </a:p>
          <a:p>
            <a:pPr lvl="0"/>
            <a:r>
              <a:rPr lang="en-GB" dirty="0"/>
              <a:t>DEPENDENCIES</a:t>
            </a:r>
          </a:p>
          <a:p>
            <a:pPr lvl="0"/>
            <a:r>
              <a:rPr lang="en-GB" dirty="0"/>
              <a:t>PRODUCTS</a:t>
            </a:r>
          </a:p>
          <a:p>
            <a:pPr lvl="0"/>
            <a:r>
              <a:rPr lang="en-GB" dirty="0"/>
              <a:t>MILESTONES</a:t>
            </a:r>
          </a:p>
        </p:txBody>
      </p:sp>
    </p:spTree>
    <p:extLst>
      <p:ext uri="{BB962C8B-B14F-4D97-AF65-F5344CB8AC3E}">
        <p14:creationId xmlns:p14="http://schemas.microsoft.com/office/powerpoint/2010/main" val="232024761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2529" y="2249195"/>
            <a:ext cx="3715196" cy="1470025"/>
          </a:xfrm>
        </p:spPr>
        <p:txBody>
          <a:bodyPr/>
          <a:lstStyle>
            <a:lvl1pPr algn="l">
              <a:lnSpc>
                <a:spcPts val="4880"/>
              </a:lnSpc>
              <a:defRPr baseline="0">
                <a:solidFill>
                  <a:schemeClr val="bg1"/>
                </a:solidFill>
              </a:defRPr>
            </a:lvl1pPr>
          </a:lstStyle>
          <a:p>
            <a:r>
              <a:rPr lang="en-GB" dirty="0" smtClean="0"/>
              <a:t>THIS IS A</a:t>
            </a:r>
            <a:br>
              <a:rPr lang="en-GB" dirty="0" smtClean="0"/>
            </a:br>
            <a:r>
              <a:rPr lang="en-GB" dirty="0" smtClean="0"/>
              <a:t>TITLE SLIDE</a:t>
            </a:r>
            <a:endParaRPr lang="en-US" dirty="0"/>
          </a:p>
        </p:txBody>
      </p:sp>
      <p:sp>
        <p:nvSpPr>
          <p:cNvPr id="3" name="Subtitle 2"/>
          <p:cNvSpPr>
            <a:spLocks noGrp="1"/>
          </p:cNvSpPr>
          <p:nvPr>
            <p:ph type="subTitle" idx="1" hasCustomPrompt="1"/>
          </p:nvPr>
        </p:nvSpPr>
        <p:spPr>
          <a:xfrm>
            <a:off x="2712529" y="3602978"/>
            <a:ext cx="3715196" cy="468486"/>
          </a:xfrm>
        </p:spPr>
        <p:txBody>
          <a:bodyPr>
            <a:normAutofit/>
          </a:bodyPr>
          <a:lstStyle>
            <a:lvl1pPr marL="0" indent="0" algn="l">
              <a:buNone/>
              <a:defRPr sz="2400" b="1" i="0" baseline="0">
                <a:solidFill>
                  <a:srgbClr val="9FCDD5"/>
                </a:solidFill>
                <a:latin typeface="Alte Haas Grote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THIS IS A SUBTITLE</a:t>
            </a:r>
            <a:endParaRPr lang="en-US" dirty="0"/>
          </a:p>
        </p:txBody>
      </p:sp>
      <p:pic>
        <p:nvPicPr>
          <p:cNvPr id="23" name="Picture 22" descr="Logo-GMCA-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29" y="5937955"/>
            <a:ext cx="1508254" cy="558054"/>
          </a:xfrm>
          <a:prstGeom prst="rect">
            <a:avLst/>
          </a:prstGeom>
        </p:spPr>
      </p:pic>
      <p:pic>
        <p:nvPicPr>
          <p:cNvPr id="25" name="Picture 24" descr="Logo-NHS-in-GM-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815" y="5844372"/>
            <a:ext cx="1951888" cy="722199"/>
          </a:xfrm>
          <a:prstGeom prst="rect">
            <a:avLst/>
          </a:prstGeom>
        </p:spPr>
      </p:pic>
      <p:pic>
        <p:nvPicPr>
          <p:cNvPr id="10" name="Picture 9"/>
          <p:cNvPicPr>
            <a:picLocks noChangeAspect="1"/>
          </p:cNvPicPr>
          <p:nvPr userDrawn="1"/>
        </p:nvPicPr>
        <p:blipFill rotWithShape="1">
          <a:blip r:embed="rId4"/>
          <a:srcRect r="23894"/>
          <a:stretch/>
        </p:blipFill>
        <p:spPr>
          <a:xfrm rot="20880000">
            <a:off x="5976553" y="3552704"/>
            <a:ext cx="3257236" cy="3327400"/>
          </a:xfrm>
          <a:prstGeom prst="rect">
            <a:avLst/>
          </a:prstGeom>
        </p:spPr>
      </p:pic>
      <p:pic>
        <p:nvPicPr>
          <p:cNvPr id="9" name="Picture 8"/>
          <p:cNvPicPr/>
          <p:nvPr userDrawn="1"/>
        </p:nvPicPr>
        <p:blipFill>
          <a:blip r:embed="rId5" cstate="print">
            <a:extLst>
              <a:ext uri="{28A0092B-C50C-407E-A947-70E740481C1C}">
                <a14:useLocalDpi xmlns:a14="http://schemas.microsoft.com/office/drawing/2010/main" val="0"/>
              </a:ext>
            </a:extLst>
          </a:blip>
          <a:stretch>
            <a:fillRect/>
          </a:stretch>
        </p:blipFill>
        <p:spPr>
          <a:xfrm>
            <a:off x="221930" y="0"/>
            <a:ext cx="1618191" cy="1720718"/>
          </a:xfrm>
          <a:prstGeom prst="rect">
            <a:avLst/>
          </a:prstGeom>
        </p:spPr>
      </p:pic>
    </p:spTree>
    <p:extLst>
      <p:ext uri="{BB962C8B-B14F-4D97-AF65-F5344CB8AC3E}">
        <p14:creationId xmlns:p14="http://schemas.microsoft.com/office/powerpoint/2010/main" val="1638335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880"/>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smtClean="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4"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3F5664"/>
                </a:solidFill>
              </a:rPr>
              <a:t>Greater Manchester Health</a:t>
            </a:r>
          </a:p>
          <a:p>
            <a:r>
              <a:rPr lang="en-US" sz="900" dirty="0" smtClean="0">
                <a:solidFill>
                  <a:srgbClr val="3F5664"/>
                </a:solidFill>
              </a:rPr>
              <a:t>and Social Care Partnership</a:t>
            </a:r>
            <a:endParaRPr lang="en-US" sz="900" dirty="0">
              <a:solidFill>
                <a:srgbClr val="3F5664"/>
              </a:solidFill>
            </a:endParaRPr>
          </a:p>
        </p:txBody>
      </p:sp>
      <p:sp>
        <p:nvSpPr>
          <p:cNvPr id="17"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smtClean="0"/>
              <a:t>FIRST POINT</a:t>
            </a:r>
          </a:p>
          <a:p>
            <a:pPr lvl="0"/>
            <a:r>
              <a:rPr lang="en-GB" dirty="0" smtClean="0"/>
              <a:t>SECOND POINT</a:t>
            </a:r>
          </a:p>
          <a:p>
            <a:pPr lvl="0"/>
            <a:r>
              <a:rPr lang="en-GB" dirty="0" smtClean="0"/>
              <a:t>THIRD POINT</a:t>
            </a:r>
          </a:p>
        </p:txBody>
      </p:sp>
    </p:spTree>
    <p:extLst>
      <p:ext uri="{BB962C8B-B14F-4D97-AF65-F5344CB8AC3E}">
        <p14:creationId xmlns:p14="http://schemas.microsoft.com/office/powerpoint/2010/main" val="294527372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smtClean="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2058304" y="307683"/>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2181391" y="251121"/>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3F5664"/>
                </a:solidFill>
              </a:rPr>
              <a:t>Greater Manchester Health</a:t>
            </a:r>
          </a:p>
          <a:p>
            <a:r>
              <a:rPr lang="en-US" sz="900" dirty="0" smtClean="0">
                <a:solidFill>
                  <a:srgbClr val="3F5664"/>
                </a:solidFill>
              </a:rPr>
              <a:t>and Social Care Partnership</a:t>
            </a:r>
            <a:endParaRPr lang="en-US" sz="900" dirty="0">
              <a:solidFill>
                <a:srgbClr val="3F5664"/>
              </a:solidFill>
            </a:endParaRPr>
          </a:p>
        </p:txBody>
      </p:sp>
      <p:sp>
        <p:nvSpPr>
          <p:cNvPr id="17"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smtClean="0"/>
              <a:t>FIRST POINT</a:t>
            </a:r>
          </a:p>
          <a:p>
            <a:pPr lvl="0"/>
            <a:r>
              <a:rPr lang="en-GB" dirty="0" smtClean="0"/>
              <a:t>SECOND POINT</a:t>
            </a:r>
          </a:p>
          <a:p>
            <a:pPr lvl="0"/>
            <a:r>
              <a:rPr lang="en-GB" dirty="0" smtClean="0"/>
              <a:t>THIRD POINT</a:t>
            </a:r>
          </a:p>
        </p:txBody>
      </p:sp>
    </p:spTree>
    <p:extLst>
      <p:ext uri="{BB962C8B-B14F-4D97-AF65-F5344CB8AC3E}">
        <p14:creationId xmlns:p14="http://schemas.microsoft.com/office/powerpoint/2010/main" val="296520411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chemeClr val="bg1"/>
                </a:solidFill>
              </a:defRPr>
            </a:lvl1pPr>
          </a:lstStyle>
          <a:p>
            <a:r>
              <a:rPr lang="en-GB" dirty="0" smtClean="0"/>
              <a:t>This Is THE</a:t>
            </a:r>
            <a:br>
              <a:rPr lang="en-GB" dirty="0" smtClean="0"/>
            </a:br>
            <a:r>
              <a:rPr lang="en-GB" dirty="0" smtClean="0"/>
              <a:t>Section Title</a:t>
            </a:r>
            <a:endParaRPr lang="en-US" dirty="0"/>
          </a:p>
        </p:txBody>
      </p:sp>
      <p:cxnSp>
        <p:nvCxnSpPr>
          <p:cNvPr id="11" name="Straight Connector 10"/>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2181391" y="291195"/>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2181391" y="255818"/>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FFFFFF"/>
                </a:solidFill>
              </a:rPr>
              <a:t>Greater Manchester Health</a:t>
            </a:r>
          </a:p>
          <a:p>
            <a:r>
              <a:rPr lang="en-US" sz="900" dirty="0" smtClean="0">
                <a:solidFill>
                  <a:srgbClr val="FFFFFF"/>
                </a:solidFill>
              </a:rPr>
              <a:t>and Social Care Partnership</a:t>
            </a:r>
            <a:endParaRPr lang="en-US" sz="900" dirty="0">
              <a:solidFill>
                <a:srgbClr val="FFFFFF"/>
              </a:solidFill>
            </a:endParaRPr>
          </a:p>
        </p:txBody>
      </p:sp>
      <p:sp>
        <p:nvSpPr>
          <p:cNvPr id="55"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spTree>
    <p:extLst>
      <p:ext uri="{BB962C8B-B14F-4D97-AF65-F5344CB8AC3E}">
        <p14:creationId xmlns:p14="http://schemas.microsoft.com/office/powerpoint/2010/main" val="18153487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2"/>
            <a:ext cx="3718476" cy="586227"/>
          </a:xfrm>
        </p:spPr>
        <p:txBody>
          <a:bodyPr>
            <a:noAutofit/>
          </a:bodyPr>
          <a:lstStyle>
            <a:lvl1pPr algn="l">
              <a:defRPr sz="2400" baseline="0">
                <a:solidFill>
                  <a:srgbClr val="CED647"/>
                </a:solidFill>
              </a:defRPr>
            </a:lvl1pPr>
          </a:lstStyle>
          <a:p>
            <a:r>
              <a:rPr lang="en-GB" dirty="0" smtClean="0"/>
              <a:t>This is THE Headline</a:t>
            </a:r>
            <a:endParaRPr lang="en-US" dirty="0"/>
          </a:p>
        </p:txBody>
      </p:sp>
      <p:sp>
        <p:nvSpPr>
          <p:cNvPr id="3" name="Content Placeholder 2"/>
          <p:cNvSpPr>
            <a:spLocks noGrp="1"/>
          </p:cNvSpPr>
          <p:nvPr>
            <p:ph idx="1" hasCustomPrompt="1"/>
          </p:nvPr>
        </p:nvSpPr>
        <p:spPr>
          <a:xfrm>
            <a:off x="447676" y="3667643"/>
            <a:ext cx="4049207"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dirty="0" smtClean="0"/>
              <a:t>This is how </a:t>
            </a:r>
            <a:r>
              <a:rPr lang="en-GB" dirty="0" err="1" smtClean="0"/>
              <a:t>bulletpoints</a:t>
            </a:r>
            <a:r>
              <a:rPr lang="en-GB" dirty="0" smtClean="0"/>
              <a:t> look</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2095455" y="352903"/>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2181391" y="278682"/>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395764"/>
                </a:solidFill>
              </a:rPr>
              <a:t>Greater Manchester Health</a:t>
            </a:r>
          </a:p>
          <a:p>
            <a:r>
              <a:rPr lang="en-US" sz="900" dirty="0" smtClean="0">
                <a:solidFill>
                  <a:srgbClr val="395764"/>
                </a:solidFill>
              </a:rPr>
              <a:t>and Social Care Partnership</a:t>
            </a:r>
            <a:endParaRPr lang="en-US" sz="900" dirty="0">
              <a:solidFill>
                <a:srgbClr val="395764"/>
              </a:solidFill>
            </a:endParaRPr>
          </a:p>
        </p:txBody>
      </p:sp>
      <p:sp>
        <p:nvSpPr>
          <p:cNvPr id="28" name="Text Placeholder 27"/>
          <p:cNvSpPr>
            <a:spLocks noGrp="1"/>
          </p:cNvSpPr>
          <p:nvPr>
            <p:ph type="body" sz="quarter" idx="14" hasCustomPrompt="1"/>
          </p:nvPr>
        </p:nvSpPr>
        <p:spPr>
          <a:xfrm>
            <a:off x="358378" y="1944125"/>
            <a:ext cx="4138505"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dirty="0" smtClean="0"/>
              <a:t>This is how a short text paragraph </a:t>
            </a:r>
            <a:r>
              <a:rPr lang="en-US" dirty="0" smtClean="0"/>
              <a:t>looks. We can add further text and bullet-points (see example below). We can use a line to subtly divide different elements.</a:t>
            </a:r>
          </a:p>
          <a:p>
            <a:pPr lvl="0"/>
            <a:endParaRPr lang="en-GB" dirty="0" smtClean="0"/>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dirty="0" smtClean="0"/>
              <a:t>Imagebox</a:t>
            </a:r>
            <a:endParaRPr lang="en-US" dirty="0"/>
          </a:p>
        </p:txBody>
      </p:sp>
      <p:sp>
        <p:nvSpPr>
          <p:cNvPr id="34" name="Text Placeholder 13"/>
          <p:cNvSpPr>
            <a:spLocks noGrp="1"/>
          </p:cNvSpPr>
          <p:nvPr>
            <p:ph type="body" sz="quarter" idx="17" hasCustomPrompt="1"/>
          </p:nvPr>
        </p:nvSpPr>
        <p:spPr>
          <a:xfrm>
            <a:off x="5887583" y="372222"/>
            <a:ext cx="2860475"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dirty="0" smtClean="0">
                <a:solidFill>
                  <a:srgbClr val="395764"/>
                </a:solidFill>
              </a:rPr>
              <a:t>This is the headline</a:t>
            </a:r>
            <a:endParaRPr lang="en-US" b="1" cap="all" dirty="0">
              <a:solidFill>
                <a:srgbClr val="395764"/>
              </a:solidFill>
            </a:endParaRPr>
          </a:p>
        </p:txBody>
      </p:sp>
      <p:sp>
        <p:nvSpPr>
          <p:cNvPr id="40" name="Text Placeholder 39"/>
          <p:cNvSpPr>
            <a:spLocks noGrp="1"/>
          </p:cNvSpPr>
          <p:nvPr>
            <p:ph type="body" sz="quarter" idx="18" hasCustomPrompt="1"/>
          </p:nvPr>
        </p:nvSpPr>
        <p:spPr>
          <a:xfrm>
            <a:off x="4757739" y="6167019"/>
            <a:ext cx="3594100"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dirty="0" smtClean="0"/>
              <a:t>This is how notes look.</a:t>
            </a:r>
            <a:endParaRPr lang="en-US" dirty="0"/>
          </a:p>
        </p:txBody>
      </p:sp>
      <p:sp>
        <p:nvSpPr>
          <p:cNvPr id="42"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sp>
        <p:nvSpPr>
          <p:cNvPr id="44" name="Text Placeholder 43"/>
          <p:cNvSpPr>
            <a:spLocks noGrp="1"/>
          </p:cNvSpPr>
          <p:nvPr>
            <p:ph type="body" sz="quarter" idx="20" hasCustomPrompt="1"/>
          </p:nvPr>
        </p:nvSpPr>
        <p:spPr>
          <a:xfrm>
            <a:off x="356695" y="1598870"/>
            <a:ext cx="4140188" cy="318411"/>
          </a:xfrm>
        </p:spPr>
        <p:txBody>
          <a:bodyPr>
            <a:normAutofit/>
          </a:bodyPr>
          <a:lstStyle>
            <a:lvl1pPr marL="0" indent="0">
              <a:buNone/>
              <a:defRPr sz="1600" b="1">
                <a:solidFill>
                  <a:schemeClr val="tx2"/>
                </a:solidFill>
              </a:defRPr>
            </a:lvl1pPr>
          </a:lstStyle>
          <a:p>
            <a:pPr lvl="0"/>
            <a:r>
              <a:rPr lang="en-GB" dirty="0" smtClean="0"/>
              <a:t>This is a paragraph title</a:t>
            </a:r>
            <a:endParaRPr lang="en-US" dirty="0"/>
          </a:p>
        </p:txBody>
      </p:sp>
    </p:spTree>
    <p:extLst>
      <p:ext uri="{BB962C8B-B14F-4D97-AF65-F5344CB8AC3E}">
        <p14:creationId xmlns:p14="http://schemas.microsoft.com/office/powerpoint/2010/main" val="17857999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14" name="Picture 13" descr="HomepageLogo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9" y="1136951"/>
            <a:ext cx="7249185" cy="4742815"/>
          </a:xfrm>
          <a:prstGeom prst="rect">
            <a:avLst/>
          </a:prstGeom>
        </p:spPr>
      </p:pic>
      <p:cxnSp>
        <p:nvCxnSpPr>
          <p:cNvPr id="6" name="Straight Connector 5"/>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7" name="Date Placeholder 2"/>
          <p:cNvSpPr txBox="1">
            <a:spLocks/>
          </p:cNvSpPr>
          <p:nvPr userDrawn="1"/>
        </p:nvSpPr>
        <p:spPr>
          <a:xfrm>
            <a:off x="1600684"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395764"/>
                </a:solidFill>
              </a:rPr>
              <a:t>Greater Manchester Health</a:t>
            </a:r>
          </a:p>
          <a:p>
            <a:r>
              <a:rPr lang="en-US" sz="900" dirty="0" smtClean="0">
                <a:solidFill>
                  <a:srgbClr val="395764"/>
                </a:solidFill>
              </a:rPr>
              <a:t>and Social Care Partnership</a:t>
            </a:r>
            <a:endParaRPr lang="en-US" sz="900" dirty="0">
              <a:solidFill>
                <a:srgbClr val="395764"/>
              </a:solidFill>
            </a:endParaRPr>
          </a:p>
        </p:txBody>
      </p:sp>
      <p:sp>
        <p:nvSpPr>
          <p:cNvPr id="9"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cxnSp>
        <p:nvCxnSpPr>
          <p:cNvPr id="10" name="Straight Connector 9"/>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53984" y="5469798"/>
            <a:ext cx="2807470" cy="1313180"/>
          </a:xfrm>
          <a:prstGeom prst="rect">
            <a:avLst/>
          </a:prstGeom>
          <a:noFill/>
        </p:spPr>
        <p:txBody>
          <a:bodyPr wrap="square" rtlCol="0">
            <a:spAutoFit/>
          </a:bodyPr>
          <a:lstStyle/>
          <a:p>
            <a:r>
              <a:rPr lang="en-GB" sz="1400" b="1" baseline="30000" dirty="0" smtClean="0">
                <a:solidFill>
                  <a:srgbClr val="3F5664"/>
                </a:solidFill>
              </a:rPr>
              <a:t>Contact us</a:t>
            </a:r>
            <a:endParaRPr lang="en-GB" sz="1400" baseline="30000" dirty="0" smtClean="0">
              <a:solidFill>
                <a:srgbClr val="3F5664"/>
              </a:solidFill>
            </a:endParaRPr>
          </a:p>
          <a:p>
            <a:r>
              <a:rPr lang="en-GB" sz="1400" baseline="30000" dirty="0" smtClean="0">
                <a:solidFill>
                  <a:srgbClr val="3F5664"/>
                </a:solidFill>
              </a:rPr>
              <a:t>If you have any queries about these guidelines, contact the GMHSC communications team: </a:t>
            </a:r>
            <a:br>
              <a:rPr lang="en-GB" sz="1400" baseline="30000" dirty="0" smtClean="0">
                <a:solidFill>
                  <a:srgbClr val="3F5664"/>
                </a:solidFill>
              </a:rPr>
            </a:br>
            <a:r>
              <a:rPr lang="en-GB" sz="1400" baseline="30000" dirty="0" smtClean="0">
                <a:solidFill>
                  <a:srgbClr val="3F5664"/>
                </a:solidFill>
              </a:rPr>
              <a:t>gm.hsccomms@nhs.net</a:t>
            </a:r>
            <a:br>
              <a:rPr lang="en-GB" sz="1400" baseline="30000" dirty="0" smtClean="0">
                <a:solidFill>
                  <a:srgbClr val="3F5664"/>
                </a:solidFill>
              </a:rPr>
            </a:br>
            <a:endParaRPr lang="en-GB" sz="1400" baseline="30000" dirty="0" smtClean="0">
              <a:solidFill>
                <a:srgbClr val="3F5664"/>
              </a:solidFill>
            </a:endParaRPr>
          </a:p>
          <a:p>
            <a:r>
              <a:rPr lang="en-GB" sz="1400" baseline="30000" dirty="0" smtClean="0">
                <a:solidFill>
                  <a:srgbClr val="3F5664"/>
                </a:solidFill>
              </a:rPr>
              <a:t>www.gmhsc.org.uk</a:t>
            </a:r>
            <a:br>
              <a:rPr lang="en-GB" sz="1400" baseline="30000" dirty="0" smtClean="0">
                <a:solidFill>
                  <a:srgbClr val="3F5664"/>
                </a:solidFill>
              </a:rPr>
            </a:br>
            <a:r>
              <a:rPr lang="en-GB" sz="1400" baseline="30000" dirty="0" smtClean="0">
                <a:solidFill>
                  <a:srgbClr val="3F5664"/>
                </a:solidFill>
              </a:rPr>
              <a:t>@GM_HSC</a:t>
            </a:r>
          </a:p>
          <a:p>
            <a:endParaRPr lang="en-US" sz="1400" dirty="0">
              <a:solidFill>
                <a:srgbClr val="3F5664"/>
              </a:solidFill>
            </a:endParaRPr>
          </a:p>
        </p:txBody>
      </p:sp>
    </p:spTree>
    <p:extLst>
      <p:ext uri="{BB962C8B-B14F-4D97-AF65-F5344CB8AC3E}">
        <p14:creationId xmlns:p14="http://schemas.microsoft.com/office/powerpoint/2010/main" val="3632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ctr">
              <a:lnSpc>
                <a:spcPts val="3920"/>
              </a:lnSpc>
              <a:defRPr sz="3600" baseline="0">
                <a:solidFill>
                  <a:srgbClr val="3F5664"/>
                </a:solidFill>
              </a:defRPr>
            </a:lvl1pPr>
          </a:lstStyle>
          <a:p>
            <a:r>
              <a:rPr lang="en-GB" dirty="0" smtClean="0"/>
              <a:t>Thank You</a:t>
            </a:r>
            <a:endParaRPr lang="en-US" dirty="0"/>
          </a:p>
        </p:txBody>
      </p:sp>
    </p:spTree>
    <p:extLst>
      <p:ext uri="{BB962C8B-B14F-4D97-AF65-F5344CB8AC3E}">
        <p14:creationId xmlns:p14="http://schemas.microsoft.com/office/powerpoint/2010/main" val="23279846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2529" y="2249195"/>
            <a:ext cx="3715196" cy="1470025"/>
          </a:xfrm>
        </p:spPr>
        <p:txBody>
          <a:bodyPr>
            <a:noAutofit/>
          </a:bodyPr>
          <a:lstStyle>
            <a:lvl1pPr algn="l">
              <a:lnSpc>
                <a:spcPts val="4880"/>
              </a:lnSpc>
              <a:defRPr sz="2800" baseline="0">
                <a:solidFill>
                  <a:schemeClr val="bg1"/>
                </a:solidFill>
              </a:defRPr>
            </a:lvl1pPr>
          </a:lstStyle>
          <a:p>
            <a:r>
              <a:rPr lang="en-GB" dirty="0" err="1"/>
              <a:t>Asc</a:t>
            </a:r>
            <a:r>
              <a:rPr lang="en-GB" dirty="0"/>
              <a:t> transformation</a:t>
            </a:r>
            <a:endParaRPr lang="en-US" dirty="0"/>
          </a:p>
        </p:txBody>
      </p:sp>
      <p:sp>
        <p:nvSpPr>
          <p:cNvPr id="3" name="Subtitle 2"/>
          <p:cNvSpPr>
            <a:spLocks noGrp="1"/>
          </p:cNvSpPr>
          <p:nvPr>
            <p:ph type="subTitle" idx="1" hasCustomPrompt="1"/>
          </p:nvPr>
        </p:nvSpPr>
        <p:spPr>
          <a:xfrm>
            <a:off x="2712529" y="3602978"/>
            <a:ext cx="3715196" cy="468486"/>
          </a:xfrm>
        </p:spPr>
        <p:txBody>
          <a:bodyPr>
            <a:normAutofit/>
          </a:bodyPr>
          <a:lstStyle>
            <a:lvl1pPr marL="0" indent="0" algn="l">
              <a:buNone/>
              <a:defRPr sz="2000" b="1" i="0" baseline="0">
                <a:solidFill>
                  <a:srgbClr val="9FCDD5"/>
                </a:solidFill>
                <a:latin typeface="Alte Haas Grote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2019/2020 Programme</a:t>
            </a:r>
            <a:endParaRPr lang="en-US" dirty="0"/>
          </a:p>
        </p:txBody>
      </p:sp>
      <p:pic>
        <p:nvPicPr>
          <p:cNvPr id="23" name="Picture 22" descr="Logo-GMCA-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29" y="5937955"/>
            <a:ext cx="1508254" cy="558054"/>
          </a:xfrm>
          <a:prstGeom prst="rect">
            <a:avLst/>
          </a:prstGeom>
        </p:spPr>
      </p:pic>
      <p:pic>
        <p:nvPicPr>
          <p:cNvPr id="25" name="Picture 24" descr="Logo-NHS-in-GM-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815" y="5844372"/>
            <a:ext cx="1951888" cy="722199"/>
          </a:xfrm>
          <a:prstGeom prst="rect">
            <a:avLst/>
          </a:prstGeom>
        </p:spPr>
      </p:pic>
      <p:pic>
        <p:nvPicPr>
          <p:cNvPr id="10" name="Picture 9"/>
          <p:cNvPicPr>
            <a:picLocks noChangeAspect="1"/>
          </p:cNvPicPr>
          <p:nvPr userDrawn="1"/>
        </p:nvPicPr>
        <p:blipFill rotWithShape="1">
          <a:blip r:embed="rId4"/>
          <a:srcRect r="24156"/>
          <a:stretch/>
        </p:blipFill>
        <p:spPr>
          <a:xfrm rot="20880000">
            <a:off x="5976675" y="3553871"/>
            <a:ext cx="3246015" cy="3327400"/>
          </a:xfrm>
          <a:prstGeom prst="rect">
            <a:avLst/>
          </a:prstGeom>
        </p:spPr>
      </p:pic>
      <p:pic>
        <p:nvPicPr>
          <p:cNvPr id="9" name="Picture 8"/>
          <p:cNvPicPr/>
          <p:nvPr userDrawn="1"/>
        </p:nvPicPr>
        <p:blipFill>
          <a:blip r:embed="rId5" cstate="print">
            <a:extLst>
              <a:ext uri="{28A0092B-C50C-407E-A947-70E740481C1C}">
                <a14:useLocalDpi xmlns:a14="http://schemas.microsoft.com/office/drawing/2010/main" val="0"/>
              </a:ext>
            </a:extLst>
          </a:blip>
          <a:stretch>
            <a:fillRect/>
          </a:stretch>
        </p:blipFill>
        <p:spPr>
          <a:xfrm>
            <a:off x="221930" y="0"/>
            <a:ext cx="1618191" cy="1720718"/>
          </a:xfrm>
          <a:prstGeom prst="rect">
            <a:avLst/>
          </a:prstGeom>
        </p:spPr>
      </p:pic>
    </p:spTree>
    <p:extLst>
      <p:ext uri="{BB962C8B-B14F-4D97-AF65-F5344CB8AC3E}">
        <p14:creationId xmlns:p14="http://schemas.microsoft.com/office/powerpoint/2010/main" val="1103831854"/>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880"/>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PROGRAMME OVERVIEWS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4"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3F5664"/>
                </a:solidFill>
              </a:rPr>
              <a:t>Greater Manchester Health</a:t>
            </a:r>
          </a:p>
          <a:p>
            <a:r>
              <a:rPr lang="en-US" sz="900" dirty="0">
                <a:solidFill>
                  <a:srgbClr val="3F5664"/>
                </a:solidFill>
              </a:rPr>
              <a:t>and Social Care Partnership</a:t>
            </a:r>
          </a:p>
        </p:txBody>
      </p:sp>
      <p:sp>
        <p:nvSpPr>
          <p:cNvPr id="17"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baseline="0">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2019/2020 </a:t>
            </a:r>
          </a:p>
          <a:p>
            <a:pPr lvl="0"/>
            <a:r>
              <a:rPr lang="en-GB" dirty="0"/>
              <a:t>ASC Programme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OBJECTIVES</a:t>
            </a:r>
          </a:p>
          <a:p>
            <a:pPr lvl="0"/>
            <a:r>
              <a:rPr lang="en-GB" dirty="0"/>
              <a:t>OUTCOMES </a:t>
            </a:r>
          </a:p>
          <a:p>
            <a:pPr lvl="0"/>
            <a:r>
              <a:rPr lang="en-GB" dirty="0"/>
              <a:t>DEPENDENCIES</a:t>
            </a:r>
          </a:p>
          <a:p>
            <a:pPr lvl="0"/>
            <a:r>
              <a:rPr lang="en-GB" dirty="0"/>
              <a:t>PRODUCTS</a:t>
            </a:r>
          </a:p>
          <a:p>
            <a:pPr lvl="0"/>
            <a:r>
              <a:rPr lang="en-GB" dirty="0"/>
              <a:t>MILESTONES</a:t>
            </a:r>
          </a:p>
        </p:txBody>
      </p:sp>
    </p:spTree>
    <p:extLst>
      <p:ext uri="{BB962C8B-B14F-4D97-AF65-F5344CB8AC3E}">
        <p14:creationId xmlns:p14="http://schemas.microsoft.com/office/powerpoint/2010/main" val="305884471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04002"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962412"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3F5664"/>
                </a:solidFill>
              </a:rPr>
              <a:t>Greater Manchester Health</a:t>
            </a:r>
          </a:p>
          <a:p>
            <a:r>
              <a:rPr lang="en-US" sz="900" dirty="0">
                <a:solidFill>
                  <a:srgbClr val="3F5664"/>
                </a:solidFill>
              </a:rPr>
              <a:t>and Social Care Partnership</a:t>
            </a:r>
          </a:p>
        </p:txBody>
      </p:sp>
      <p:sp>
        <p:nvSpPr>
          <p:cNvPr id="17"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20882703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904002"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962412"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F5664"/>
                </a:solidFill>
              </a:rPr>
              <a:t>Greater Manchester Health</a:t>
            </a:r>
          </a:p>
          <a:p>
            <a:r>
              <a:rPr lang="en-US" sz="900" b="0" i="0" cap="none" dirty="0">
                <a:solidFill>
                  <a:srgbClr val="3F5664"/>
                </a:solidFill>
              </a:rPr>
              <a:t>and Social Care Partnership</a:t>
            </a:r>
          </a:p>
        </p:txBody>
      </p:sp>
      <p:sp>
        <p:nvSpPr>
          <p:cNvPr id="17"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a:t>FIRST POINT</a:t>
            </a:r>
          </a:p>
          <a:p>
            <a:pPr lvl="0"/>
            <a:r>
              <a:rPr lang="en-GB" dirty="0"/>
              <a:t>SECOND POINT</a:t>
            </a:r>
          </a:p>
          <a:p>
            <a:pPr lvl="0"/>
            <a:r>
              <a:rPr lang="en-GB" dirty="0"/>
              <a:t>THIRD POINT</a:t>
            </a:r>
          </a:p>
        </p:txBody>
      </p:sp>
    </p:spTree>
    <p:extLst>
      <p:ext uri="{BB962C8B-B14F-4D97-AF65-F5344CB8AC3E}">
        <p14:creationId xmlns:p14="http://schemas.microsoft.com/office/powerpoint/2010/main" val="405426510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chemeClr val="bg1"/>
                </a:solidFill>
              </a:defRPr>
            </a:lvl1pPr>
          </a:lstStyle>
          <a:p>
            <a:r>
              <a:rPr lang="en-GB" dirty="0"/>
              <a:t>This Is THE</a:t>
            </a:r>
            <a:br>
              <a:rPr lang="en-GB" dirty="0"/>
            </a:br>
            <a:r>
              <a:rPr lang="en-GB" dirty="0"/>
              <a:t>Section Title</a:t>
            </a:r>
            <a:endParaRPr lang="en-US" dirty="0"/>
          </a:p>
        </p:txBody>
      </p:sp>
      <p:cxnSp>
        <p:nvCxnSpPr>
          <p:cNvPr id="11" name="Straight Connector 10"/>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933235"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2042796"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FFFFFF"/>
                </a:solidFill>
              </a:rPr>
              <a:t>Greater Manchester Health</a:t>
            </a:r>
          </a:p>
          <a:p>
            <a:r>
              <a:rPr lang="en-US" sz="900" dirty="0">
                <a:solidFill>
                  <a:srgbClr val="FFFFFF"/>
                </a:solidFill>
              </a:rPr>
              <a:t>and Social Care Partnership</a:t>
            </a:r>
          </a:p>
        </p:txBody>
      </p:sp>
      <p:sp>
        <p:nvSpPr>
          <p:cNvPr id="55"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Tree>
    <p:extLst>
      <p:ext uri="{BB962C8B-B14F-4D97-AF65-F5344CB8AC3E}">
        <p14:creationId xmlns:p14="http://schemas.microsoft.com/office/powerpoint/2010/main" val="260278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2"/>
            <a:ext cx="3718476" cy="586227"/>
          </a:xfrm>
        </p:spPr>
        <p:txBody>
          <a:bodyPr>
            <a:noAutofit/>
          </a:bodyPr>
          <a:lstStyle>
            <a:lvl1pPr algn="l">
              <a:defRPr sz="2400" baseline="0">
                <a:solidFill>
                  <a:srgbClr val="CED647"/>
                </a:solidFill>
              </a:defRPr>
            </a:lvl1pPr>
          </a:lstStyle>
          <a:p>
            <a:r>
              <a:rPr lang="en-GB" dirty="0"/>
              <a:t>This is THE Headline</a:t>
            </a:r>
            <a:endParaRPr lang="en-US" dirty="0"/>
          </a:p>
        </p:txBody>
      </p:sp>
      <p:sp>
        <p:nvSpPr>
          <p:cNvPr id="3" name="Content Placeholder 2"/>
          <p:cNvSpPr>
            <a:spLocks noGrp="1"/>
          </p:cNvSpPr>
          <p:nvPr>
            <p:ph idx="1" hasCustomPrompt="1"/>
          </p:nvPr>
        </p:nvSpPr>
        <p:spPr>
          <a:xfrm>
            <a:off x="447676" y="3667643"/>
            <a:ext cx="4049207"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dirty="0"/>
              <a:t>This is how </a:t>
            </a:r>
            <a:r>
              <a:rPr lang="en-GB" dirty="0" err="1"/>
              <a:t>bulletpoints</a:t>
            </a:r>
            <a:r>
              <a:rPr lang="en-GB" dirty="0"/>
              <a:t> look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862909" y="352903"/>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2012652"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395764"/>
                </a:solidFill>
              </a:rPr>
              <a:t>Greater Manchester Health</a:t>
            </a:r>
          </a:p>
          <a:p>
            <a:r>
              <a:rPr lang="en-US" sz="900" dirty="0">
                <a:solidFill>
                  <a:srgbClr val="395764"/>
                </a:solidFill>
              </a:rPr>
              <a:t>and Social Care Partnership</a:t>
            </a:r>
          </a:p>
        </p:txBody>
      </p:sp>
      <p:sp>
        <p:nvSpPr>
          <p:cNvPr id="28" name="Text Placeholder 27"/>
          <p:cNvSpPr>
            <a:spLocks noGrp="1"/>
          </p:cNvSpPr>
          <p:nvPr>
            <p:ph type="body" sz="quarter" idx="14" hasCustomPrompt="1"/>
          </p:nvPr>
        </p:nvSpPr>
        <p:spPr>
          <a:xfrm>
            <a:off x="358378" y="1944125"/>
            <a:ext cx="4138505"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dirty="0"/>
              <a:t>This is how a short text paragraph </a:t>
            </a:r>
            <a:r>
              <a:rPr lang="en-US" dirty="0"/>
              <a:t>looks. We can add further text and bullet-points (see example below). We can use a line to subtly divide different elements.</a:t>
            </a:r>
          </a:p>
          <a:p>
            <a:pPr lvl="0"/>
            <a:endParaRPr lang="en-GB" dirty="0"/>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dirty="0" err="1"/>
              <a:t>Imagebox</a:t>
            </a:r>
            <a:endParaRPr lang="en-US" dirty="0"/>
          </a:p>
        </p:txBody>
      </p:sp>
      <p:sp>
        <p:nvSpPr>
          <p:cNvPr id="34" name="Text Placeholder 13"/>
          <p:cNvSpPr>
            <a:spLocks noGrp="1"/>
          </p:cNvSpPr>
          <p:nvPr>
            <p:ph type="body" sz="quarter" idx="17" hasCustomPrompt="1"/>
          </p:nvPr>
        </p:nvSpPr>
        <p:spPr>
          <a:xfrm>
            <a:off x="5887583" y="372222"/>
            <a:ext cx="2860475"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dirty="0">
                <a:solidFill>
                  <a:srgbClr val="395764"/>
                </a:solidFill>
              </a:rPr>
              <a:t>This is the headline</a:t>
            </a:r>
          </a:p>
        </p:txBody>
      </p:sp>
      <p:sp>
        <p:nvSpPr>
          <p:cNvPr id="40" name="Text Placeholder 39"/>
          <p:cNvSpPr>
            <a:spLocks noGrp="1"/>
          </p:cNvSpPr>
          <p:nvPr>
            <p:ph type="body" sz="quarter" idx="18" hasCustomPrompt="1"/>
          </p:nvPr>
        </p:nvSpPr>
        <p:spPr>
          <a:xfrm>
            <a:off x="4757739" y="6167019"/>
            <a:ext cx="3594100"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dirty="0"/>
              <a:t>This is how notes look.</a:t>
            </a:r>
            <a:endParaRPr lang="en-US" dirty="0"/>
          </a:p>
        </p:txBody>
      </p:sp>
      <p:sp>
        <p:nvSpPr>
          <p:cNvPr id="42"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44" name="Text Placeholder 43"/>
          <p:cNvSpPr>
            <a:spLocks noGrp="1"/>
          </p:cNvSpPr>
          <p:nvPr>
            <p:ph type="body" sz="quarter" idx="20" hasCustomPrompt="1"/>
          </p:nvPr>
        </p:nvSpPr>
        <p:spPr>
          <a:xfrm>
            <a:off x="356695" y="1598870"/>
            <a:ext cx="4140188" cy="318411"/>
          </a:xfrm>
        </p:spPr>
        <p:txBody>
          <a:bodyPr>
            <a:normAutofit/>
          </a:bodyPr>
          <a:lstStyle>
            <a:lvl1pPr marL="0" indent="0">
              <a:buNone/>
              <a:defRPr sz="1600" b="1">
                <a:solidFill>
                  <a:schemeClr val="tx2"/>
                </a:solidFill>
              </a:defRPr>
            </a:lvl1pPr>
          </a:lstStyle>
          <a:p>
            <a:pPr lvl="0"/>
            <a:r>
              <a:rPr lang="en-GB" dirty="0"/>
              <a:t>This is a paragraph title</a:t>
            </a:r>
            <a:endParaRPr lang="en-US" dirty="0"/>
          </a:p>
        </p:txBody>
      </p:sp>
    </p:spTree>
    <p:extLst>
      <p:ext uri="{BB962C8B-B14F-4D97-AF65-F5344CB8AC3E}">
        <p14:creationId xmlns:p14="http://schemas.microsoft.com/office/powerpoint/2010/main" val="262068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14" name="Picture 13" descr="HomepageLogo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9" y="1136951"/>
            <a:ext cx="7249185" cy="4742815"/>
          </a:xfrm>
          <a:prstGeom prst="rect">
            <a:avLst/>
          </a:prstGeom>
        </p:spPr>
      </p:pic>
      <p:cxnSp>
        <p:nvCxnSpPr>
          <p:cNvPr id="6" name="Straight Connector 5"/>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7" name="Date Placeholder 2"/>
          <p:cNvSpPr txBox="1">
            <a:spLocks/>
          </p:cNvSpPr>
          <p:nvPr userDrawn="1"/>
        </p:nvSpPr>
        <p:spPr>
          <a:xfrm>
            <a:off x="1600684"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395764"/>
                </a:solidFill>
              </a:rPr>
              <a:t>Greater Manchester Health</a:t>
            </a:r>
          </a:p>
          <a:p>
            <a:r>
              <a:rPr lang="en-US" sz="900" dirty="0">
                <a:solidFill>
                  <a:srgbClr val="395764"/>
                </a:solidFill>
              </a:rPr>
              <a:t>and Social Care Partnership</a:t>
            </a:r>
          </a:p>
        </p:txBody>
      </p:sp>
      <p:sp>
        <p:nvSpPr>
          <p:cNvPr id="9"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cxnSp>
        <p:nvCxnSpPr>
          <p:cNvPr id="10" name="Straight Connector 9"/>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53984" y="5469798"/>
            <a:ext cx="2807470" cy="1313180"/>
          </a:xfrm>
          <a:prstGeom prst="rect">
            <a:avLst/>
          </a:prstGeom>
          <a:noFill/>
        </p:spPr>
        <p:txBody>
          <a:bodyPr wrap="square" rtlCol="0">
            <a:spAutoFit/>
          </a:bodyPr>
          <a:lstStyle/>
          <a:p>
            <a:r>
              <a:rPr lang="en-GB" sz="1400" b="1" baseline="30000" dirty="0">
                <a:solidFill>
                  <a:srgbClr val="3F5664"/>
                </a:solidFill>
              </a:rPr>
              <a:t>Contact us</a:t>
            </a:r>
            <a:endParaRPr lang="en-GB" sz="1400" baseline="30000" dirty="0">
              <a:solidFill>
                <a:srgbClr val="3F5664"/>
              </a:solidFill>
            </a:endParaRPr>
          </a:p>
          <a:p>
            <a:r>
              <a:rPr lang="en-GB" sz="1400" baseline="30000" dirty="0">
                <a:solidFill>
                  <a:srgbClr val="3F5664"/>
                </a:solidFill>
              </a:rPr>
              <a:t>If you have any queries about these guidelines, contact the GMHSC communications team: </a:t>
            </a:r>
            <a:br>
              <a:rPr lang="en-GB" sz="1400" baseline="30000" dirty="0">
                <a:solidFill>
                  <a:srgbClr val="3F5664"/>
                </a:solidFill>
              </a:rPr>
            </a:br>
            <a:r>
              <a:rPr lang="en-GB" sz="1400" baseline="30000" dirty="0" err="1">
                <a:solidFill>
                  <a:srgbClr val="3F5664"/>
                </a:solidFill>
              </a:rPr>
              <a:t>gm.hsccomms@nhs.net</a:t>
            </a:r>
            <a:r>
              <a:rPr lang="en-GB" sz="1400" baseline="30000" dirty="0">
                <a:solidFill>
                  <a:srgbClr val="3F5664"/>
                </a:solidFill>
              </a:rPr>
              <a:t/>
            </a:r>
            <a:br>
              <a:rPr lang="en-GB" sz="1400" baseline="30000" dirty="0">
                <a:solidFill>
                  <a:srgbClr val="3F5664"/>
                </a:solidFill>
              </a:rPr>
            </a:br>
            <a:endParaRPr lang="en-GB" sz="1400" baseline="30000" dirty="0">
              <a:solidFill>
                <a:srgbClr val="3F5664"/>
              </a:solidFill>
            </a:endParaRPr>
          </a:p>
          <a:p>
            <a:r>
              <a:rPr lang="en-GB" sz="1400" baseline="30000" dirty="0" err="1">
                <a:solidFill>
                  <a:srgbClr val="3F5664"/>
                </a:solidFill>
              </a:rPr>
              <a:t>www.gmhsc.org.uk</a:t>
            </a:r>
            <a:r>
              <a:rPr lang="en-GB" sz="1400" baseline="30000" dirty="0">
                <a:solidFill>
                  <a:srgbClr val="3F5664"/>
                </a:solidFill>
              </a:rPr>
              <a:t/>
            </a:r>
            <a:br>
              <a:rPr lang="en-GB" sz="1400" baseline="30000" dirty="0">
                <a:solidFill>
                  <a:srgbClr val="3F5664"/>
                </a:solidFill>
              </a:rPr>
            </a:br>
            <a:r>
              <a:rPr lang="en-GB" sz="1400" baseline="30000" dirty="0">
                <a:solidFill>
                  <a:srgbClr val="3F5664"/>
                </a:solidFill>
              </a:rPr>
              <a:t>@GM_HSC</a:t>
            </a:r>
          </a:p>
          <a:p>
            <a:endParaRPr lang="en-US" sz="1400" dirty="0">
              <a:solidFill>
                <a:srgbClr val="3F5664"/>
              </a:solidFill>
            </a:endParaRPr>
          </a:p>
        </p:txBody>
      </p:sp>
    </p:spTree>
    <p:extLst>
      <p:ext uri="{BB962C8B-B14F-4D97-AF65-F5344CB8AC3E}">
        <p14:creationId xmlns:p14="http://schemas.microsoft.com/office/powerpoint/2010/main" val="2771270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ctr">
              <a:lnSpc>
                <a:spcPts val="3920"/>
              </a:lnSpc>
              <a:defRPr sz="3600" baseline="0">
                <a:solidFill>
                  <a:srgbClr val="3F5664"/>
                </a:solidFill>
              </a:defRPr>
            </a:lvl1pPr>
          </a:lstStyle>
          <a:p>
            <a:r>
              <a:rPr lang="en-GB" dirty="0"/>
              <a:t>Thank You</a:t>
            </a:r>
            <a:endParaRPr lang="en-US" dirty="0"/>
          </a:p>
        </p:txBody>
      </p:sp>
      <p:sp>
        <p:nvSpPr>
          <p:cNvPr id="11" name="TextBox 10"/>
          <p:cNvSpPr txBox="1"/>
          <p:nvPr userDrawn="1"/>
        </p:nvSpPr>
        <p:spPr>
          <a:xfrm>
            <a:off x="353984" y="5469798"/>
            <a:ext cx="2807470" cy="1313180"/>
          </a:xfrm>
          <a:prstGeom prst="rect">
            <a:avLst/>
          </a:prstGeom>
          <a:noFill/>
        </p:spPr>
        <p:txBody>
          <a:bodyPr wrap="square" rtlCol="0">
            <a:spAutoFit/>
          </a:bodyPr>
          <a:lstStyle/>
          <a:p>
            <a:r>
              <a:rPr lang="en-GB" sz="1400" b="1" baseline="30000" dirty="0">
                <a:solidFill>
                  <a:srgbClr val="3F5664"/>
                </a:solidFill>
              </a:rPr>
              <a:t>Contact us</a:t>
            </a:r>
            <a:endParaRPr lang="en-GB" sz="1400" baseline="30000" dirty="0">
              <a:solidFill>
                <a:srgbClr val="3F5664"/>
              </a:solidFill>
            </a:endParaRPr>
          </a:p>
          <a:p>
            <a:r>
              <a:rPr lang="en-GB" sz="1400" baseline="30000" dirty="0">
                <a:solidFill>
                  <a:srgbClr val="3F5664"/>
                </a:solidFill>
              </a:rPr>
              <a:t>If you have any queries about these guidelines, contact the GMHSC communications team: </a:t>
            </a:r>
            <a:br>
              <a:rPr lang="en-GB" sz="1400" baseline="30000" dirty="0">
                <a:solidFill>
                  <a:srgbClr val="3F5664"/>
                </a:solidFill>
              </a:rPr>
            </a:br>
            <a:r>
              <a:rPr lang="en-GB" sz="1400" baseline="30000" dirty="0" err="1">
                <a:solidFill>
                  <a:srgbClr val="3F5664"/>
                </a:solidFill>
              </a:rPr>
              <a:t>gm.hsccomms@nhs.net</a:t>
            </a:r>
            <a:r>
              <a:rPr lang="en-GB" sz="1400" baseline="30000" dirty="0">
                <a:solidFill>
                  <a:srgbClr val="3F5664"/>
                </a:solidFill>
              </a:rPr>
              <a:t/>
            </a:r>
            <a:br>
              <a:rPr lang="en-GB" sz="1400" baseline="30000" dirty="0">
                <a:solidFill>
                  <a:srgbClr val="3F5664"/>
                </a:solidFill>
              </a:rPr>
            </a:br>
            <a:endParaRPr lang="en-GB" sz="1400" baseline="30000" dirty="0">
              <a:solidFill>
                <a:srgbClr val="3F5664"/>
              </a:solidFill>
            </a:endParaRPr>
          </a:p>
          <a:p>
            <a:r>
              <a:rPr lang="en-GB" sz="1400" baseline="30000" dirty="0" err="1">
                <a:solidFill>
                  <a:srgbClr val="3F5664"/>
                </a:solidFill>
              </a:rPr>
              <a:t>www.gmhsc.org.uk</a:t>
            </a:r>
            <a:r>
              <a:rPr lang="en-GB" sz="1400" baseline="30000" dirty="0">
                <a:solidFill>
                  <a:srgbClr val="3F5664"/>
                </a:solidFill>
              </a:rPr>
              <a:t/>
            </a:r>
            <a:br>
              <a:rPr lang="en-GB" sz="1400" baseline="30000" dirty="0">
                <a:solidFill>
                  <a:srgbClr val="3F5664"/>
                </a:solidFill>
              </a:rPr>
            </a:br>
            <a:r>
              <a:rPr lang="en-GB" sz="1400" baseline="30000" dirty="0">
                <a:solidFill>
                  <a:srgbClr val="3F5664"/>
                </a:solidFill>
              </a:rPr>
              <a:t>@GM_HSC</a:t>
            </a:r>
          </a:p>
          <a:p>
            <a:endParaRPr lang="en-US" sz="1400" dirty="0">
              <a:solidFill>
                <a:srgbClr val="3F5664"/>
              </a:solidFill>
            </a:endParaRPr>
          </a:p>
        </p:txBody>
      </p:sp>
    </p:spTree>
    <p:extLst>
      <p:ext uri="{BB962C8B-B14F-4D97-AF65-F5344CB8AC3E}">
        <p14:creationId xmlns:p14="http://schemas.microsoft.com/office/powerpoint/2010/main" val="16875768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chemeClr val="bg1"/>
                </a:solidFill>
              </a:defRPr>
            </a:lvl1pPr>
          </a:lstStyle>
          <a:p>
            <a:r>
              <a:rPr lang="en-GB" dirty="0"/>
              <a:t>This Is THE</a:t>
            </a:r>
            <a:br>
              <a:rPr lang="en-GB" dirty="0"/>
            </a:br>
            <a:r>
              <a:rPr lang="en-GB" dirty="0"/>
              <a:t>Section Title</a:t>
            </a:r>
            <a:endParaRPr lang="en-US" dirty="0"/>
          </a:p>
        </p:txBody>
      </p:sp>
      <p:cxnSp>
        <p:nvCxnSpPr>
          <p:cNvPr id="11" name="Straight Connector 10"/>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933235"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22" name="Date Placeholder 2"/>
          <p:cNvSpPr txBox="1">
            <a:spLocks/>
          </p:cNvSpPr>
          <p:nvPr userDrawn="1"/>
        </p:nvSpPr>
        <p:spPr>
          <a:xfrm>
            <a:off x="2042796"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chemeClr val="bg1"/>
                </a:solidFill>
              </a:rPr>
              <a:t>Greater Manchester Health</a:t>
            </a:r>
          </a:p>
          <a:p>
            <a:r>
              <a:rPr lang="en-US" sz="900" b="0" i="0" cap="none" dirty="0">
                <a:solidFill>
                  <a:schemeClr val="bg1"/>
                </a:solidFill>
              </a:rPr>
              <a:t>and Social Care Partnership</a:t>
            </a:r>
          </a:p>
        </p:txBody>
      </p:sp>
      <p:sp>
        <p:nvSpPr>
          <p:cNvPr id="55"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chemeClr val="bg1"/>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Tree>
    <p:extLst>
      <p:ext uri="{BB962C8B-B14F-4D97-AF65-F5344CB8AC3E}">
        <p14:creationId xmlns:p14="http://schemas.microsoft.com/office/powerpoint/2010/main" val="227132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694" y="831412"/>
            <a:ext cx="3718476" cy="586227"/>
          </a:xfrm>
        </p:spPr>
        <p:txBody>
          <a:bodyPr>
            <a:noAutofit/>
          </a:bodyPr>
          <a:lstStyle>
            <a:lvl1pPr algn="l">
              <a:defRPr sz="2400" baseline="0">
                <a:solidFill>
                  <a:srgbClr val="CED647"/>
                </a:solidFill>
              </a:defRPr>
            </a:lvl1pPr>
          </a:lstStyle>
          <a:p>
            <a:r>
              <a:rPr lang="en-GB" dirty="0"/>
              <a:t>This is THE Headline</a:t>
            </a:r>
            <a:endParaRPr lang="en-US" dirty="0"/>
          </a:p>
        </p:txBody>
      </p:sp>
      <p:sp>
        <p:nvSpPr>
          <p:cNvPr id="3" name="Content Placeholder 2"/>
          <p:cNvSpPr>
            <a:spLocks noGrp="1"/>
          </p:cNvSpPr>
          <p:nvPr>
            <p:ph idx="1" hasCustomPrompt="1"/>
          </p:nvPr>
        </p:nvSpPr>
        <p:spPr>
          <a:xfrm>
            <a:off x="447676" y="3667643"/>
            <a:ext cx="4049207" cy="2729982"/>
          </a:xfrm>
        </p:spPr>
        <p:txBody>
          <a:bodyPr>
            <a:normAutofit/>
          </a:bodyPr>
          <a:lstStyle>
            <a:lvl1pPr>
              <a:defRPr sz="1800" baseline="0">
                <a:solidFill>
                  <a:srgbClr val="262626"/>
                </a:solidFill>
                <a:latin typeface="Alte Haas Grotesk"/>
                <a:cs typeface="Alte Haas Grotesk"/>
              </a:defRPr>
            </a:lvl1pPr>
            <a:lvl2pPr>
              <a:defRPr sz="1800">
                <a:solidFill>
                  <a:srgbClr val="262626"/>
                </a:solidFill>
                <a:latin typeface="Alte Haas Grotesk"/>
                <a:cs typeface="Alte Haas Grotesk"/>
              </a:defRPr>
            </a:lvl2pPr>
            <a:lvl3pPr>
              <a:defRPr sz="1800">
                <a:solidFill>
                  <a:srgbClr val="262626"/>
                </a:solidFill>
                <a:latin typeface="Alte Haas Grotesk"/>
                <a:cs typeface="Alte Haas Grotesk"/>
              </a:defRPr>
            </a:lvl3pPr>
            <a:lvl4pPr>
              <a:defRPr sz="1800">
                <a:solidFill>
                  <a:srgbClr val="262626"/>
                </a:solidFill>
                <a:latin typeface="Alte Haas Grotesk"/>
                <a:cs typeface="Alte Haas Grotesk"/>
              </a:defRPr>
            </a:lvl4pPr>
            <a:lvl5pPr>
              <a:defRPr sz="1800">
                <a:solidFill>
                  <a:srgbClr val="262626"/>
                </a:solidFill>
                <a:latin typeface="Alte Haas Grotesk"/>
                <a:cs typeface="Alte Haas Grotesk"/>
              </a:defRPr>
            </a:lvl5pPr>
          </a:lstStyle>
          <a:p>
            <a:pPr lvl="0"/>
            <a:r>
              <a:rPr lang="en-GB" dirty="0"/>
              <a:t>This is how </a:t>
            </a:r>
            <a:r>
              <a:rPr lang="en-GB" dirty="0" err="1"/>
              <a:t>bulletpoints</a:t>
            </a:r>
            <a:r>
              <a:rPr lang="en-GB" dirty="0"/>
              <a:t> look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1862909" y="352903"/>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0" name="Date Placeholder 2"/>
          <p:cNvSpPr txBox="1">
            <a:spLocks/>
          </p:cNvSpPr>
          <p:nvPr userDrawn="1"/>
        </p:nvSpPr>
        <p:spPr>
          <a:xfrm>
            <a:off x="2012652"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28" name="Text Placeholder 27"/>
          <p:cNvSpPr>
            <a:spLocks noGrp="1"/>
          </p:cNvSpPr>
          <p:nvPr>
            <p:ph type="body" sz="quarter" idx="14" hasCustomPrompt="1"/>
          </p:nvPr>
        </p:nvSpPr>
        <p:spPr>
          <a:xfrm>
            <a:off x="358378" y="1944125"/>
            <a:ext cx="4138505" cy="1422965"/>
          </a:xfrm>
        </p:spPr>
        <p:txBody>
          <a:bodyPr>
            <a:noAutofit/>
          </a:bodyPr>
          <a:lstStyle>
            <a:lvl1pPr marL="0" indent="0">
              <a:buNone/>
              <a:defRPr sz="1600" b="0" kern="100" baseline="0">
                <a:solidFill>
                  <a:srgbClr val="262626"/>
                </a:solidFill>
                <a:latin typeface="Alte Haas Grotesk"/>
              </a:defRPr>
            </a:lvl1pPr>
            <a:lvl2pPr>
              <a:defRPr sz="1600" kern="100">
                <a:solidFill>
                  <a:srgbClr val="262626"/>
                </a:solidFill>
                <a:latin typeface="Alte Haas Grotesk"/>
              </a:defRPr>
            </a:lvl2pPr>
            <a:lvl3pPr>
              <a:defRPr sz="1600" kern="100">
                <a:solidFill>
                  <a:srgbClr val="262626"/>
                </a:solidFill>
                <a:latin typeface="Alte Haas Grotesk"/>
              </a:defRPr>
            </a:lvl3pPr>
            <a:lvl4pPr>
              <a:defRPr sz="1600" kern="100">
                <a:solidFill>
                  <a:srgbClr val="262626"/>
                </a:solidFill>
                <a:latin typeface="Alte Haas Grotesk"/>
              </a:defRPr>
            </a:lvl4pPr>
            <a:lvl5pPr>
              <a:defRPr sz="1600" kern="100">
                <a:solidFill>
                  <a:srgbClr val="262626"/>
                </a:solidFill>
                <a:latin typeface="Alte Haas Grotesk"/>
              </a:defRPr>
            </a:lvl5pPr>
          </a:lstStyle>
          <a:p>
            <a:pPr lvl="0"/>
            <a:r>
              <a:rPr lang="en-GB" dirty="0"/>
              <a:t>This is how a short text paragraph </a:t>
            </a:r>
            <a:r>
              <a:rPr lang="en-US" dirty="0"/>
              <a:t>looks. We can add further text and bullet-points (see example below). We can use a line to subtly divide different elements.</a:t>
            </a:r>
          </a:p>
          <a:p>
            <a:pPr lvl="0"/>
            <a:endParaRPr lang="en-GB" dirty="0"/>
          </a:p>
        </p:txBody>
      </p:sp>
      <p:sp>
        <p:nvSpPr>
          <p:cNvPr id="30" name="Picture Placeholder 29"/>
          <p:cNvSpPr>
            <a:spLocks noGrp="1"/>
          </p:cNvSpPr>
          <p:nvPr>
            <p:ph type="pic" sz="quarter" idx="15" hasCustomPrompt="1"/>
          </p:nvPr>
        </p:nvSpPr>
        <p:spPr>
          <a:xfrm>
            <a:off x="4758397" y="986731"/>
            <a:ext cx="3937928" cy="5143784"/>
          </a:xfrm>
          <a:solidFill>
            <a:srgbClr val="9FCDD5"/>
          </a:solidFill>
        </p:spPr>
        <p:txBody>
          <a:bodyPr/>
          <a:lstStyle>
            <a:lvl1pPr>
              <a:defRPr baseline="0"/>
            </a:lvl1pPr>
          </a:lstStyle>
          <a:p>
            <a:r>
              <a:rPr lang="en-US" dirty="0" err="1"/>
              <a:t>Imagebox</a:t>
            </a:r>
            <a:endParaRPr lang="en-US" dirty="0"/>
          </a:p>
        </p:txBody>
      </p:sp>
      <p:sp>
        <p:nvSpPr>
          <p:cNvPr id="34" name="Text Placeholder 13"/>
          <p:cNvSpPr>
            <a:spLocks noGrp="1"/>
          </p:cNvSpPr>
          <p:nvPr>
            <p:ph type="body" sz="quarter" idx="17" hasCustomPrompt="1"/>
          </p:nvPr>
        </p:nvSpPr>
        <p:spPr>
          <a:xfrm>
            <a:off x="5887583" y="372222"/>
            <a:ext cx="2860475" cy="160218"/>
          </a:xfrm>
        </p:spPr>
        <p:txBody>
          <a:bodyPr>
            <a:noAutofit/>
          </a:bodyPr>
          <a:lstStyle>
            <a:lvl1pPr marL="0" indent="0" algn="r">
              <a:lnSpc>
                <a:spcPts val="800"/>
              </a:lnSpc>
              <a:buNone/>
              <a:defRPr sz="1600" b="1" cap="all" baseline="0">
                <a:latin typeface="Alte Haas Grotesk"/>
                <a:cs typeface="Alte Haas Grotesk"/>
              </a:defRPr>
            </a:lvl1pPr>
          </a:lstStyle>
          <a:p>
            <a:r>
              <a:rPr lang="en-US" b="1" cap="all" dirty="0">
                <a:solidFill>
                  <a:srgbClr val="395764"/>
                </a:solidFill>
              </a:rPr>
              <a:t>This is the headline</a:t>
            </a:r>
          </a:p>
        </p:txBody>
      </p:sp>
      <p:sp>
        <p:nvSpPr>
          <p:cNvPr id="40" name="Text Placeholder 39"/>
          <p:cNvSpPr>
            <a:spLocks noGrp="1"/>
          </p:cNvSpPr>
          <p:nvPr>
            <p:ph type="body" sz="quarter" idx="18" hasCustomPrompt="1"/>
          </p:nvPr>
        </p:nvSpPr>
        <p:spPr>
          <a:xfrm>
            <a:off x="4757739" y="6167019"/>
            <a:ext cx="3594100" cy="411163"/>
          </a:xfrm>
        </p:spPr>
        <p:txBody>
          <a:bodyPr>
            <a:noAutofit/>
          </a:bodyPr>
          <a:lstStyle>
            <a:lvl1pPr marL="0" indent="0" algn="l">
              <a:buNone/>
              <a:defRPr sz="1400" b="1">
                <a:solidFill>
                  <a:srgbClr val="5A5A64"/>
                </a:solidFill>
                <a:latin typeface="Alte Haas Grotesk"/>
                <a:cs typeface="Alte Haas Grotesk"/>
              </a:defRPr>
            </a:lvl1pPr>
            <a:lvl2pPr marL="457200" indent="0" algn="l">
              <a:buNone/>
              <a:defRPr sz="1400" b="1">
                <a:solidFill>
                  <a:srgbClr val="5A5A64"/>
                </a:solidFill>
                <a:latin typeface="Alte Haas Grotesk"/>
                <a:cs typeface="Alte Haas Grotesk"/>
              </a:defRPr>
            </a:lvl2pPr>
            <a:lvl3pPr marL="914400" indent="0" algn="l">
              <a:buNone/>
              <a:defRPr sz="1400" b="1">
                <a:solidFill>
                  <a:srgbClr val="5A5A64"/>
                </a:solidFill>
                <a:latin typeface="Alte Haas Grotesk"/>
                <a:cs typeface="Alte Haas Grotesk"/>
              </a:defRPr>
            </a:lvl3pPr>
            <a:lvl4pPr marL="1371600" indent="0" algn="l">
              <a:buNone/>
              <a:defRPr sz="1400" b="1">
                <a:solidFill>
                  <a:srgbClr val="5A5A64"/>
                </a:solidFill>
                <a:latin typeface="Alte Haas Grotesk"/>
                <a:cs typeface="Alte Haas Grotesk"/>
              </a:defRPr>
            </a:lvl4pPr>
            <a:lvl5pPr marL="1828800" indent="0" algn="l">
              <a:buNone/>
              <a:defRPr sz="1400" b="1">
                <a:solidFill>
                  <a:srgbClr val="5A5A64"/>
                </a:solidFill>
                <a:latin typeface="Alte Haas Grotesk"/>
                <a:cs typeface="Alte Haas Grotesk"/>
              </a:defRPr>
            </a:lvl5pPr>
          </a:lstStyle>
          <a:p>
            <a:pPr lvl="0"/>
            <a:r>
              <a:rPr lang="en-GB" dirty="0"/>
              <a:t>This is how notes look.</a:t>
            </a:r>
            <a:endParaRPr lang="en-US" dirty="0"/>
          </a:p>
        </p:txBody>
      </p:sp>
      <p:sp>
        <p:nvSpPr>
          <p:cNvPr id="42"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957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sp>
        <p:nvSpPr>
          <p:cNvPr id="44" name="Text Placeholder 43"/>
          <p:cNvSpPr>
            <a:spLocks noGrp="1"/>
          </p:cNvSpPr>
          <p:nvPr>
            <p:ph type="body" sz="quarter" idx="20" hasCustomPrompt="1"/>
          </p:nvPr>
        </p:nvSpPr>
        <p:spPr>
          <a:xfrm>
            <a:off x="356695" y="1598870"/>
            <a:ext cx="4140188" cy="318411"/>
          </a:xfrm>
        </p:spPr>
        <p:txBody>
          <a:bodyPr>
            <a:normAutofit/>
          </a:bodyPr>
          <a:lstStyle>
            <a:lvl1pPr marL="0" indent="0">
              <a:buNone/>
              <a:defRPr sz="1600" b="1">
                <a:solidFill>
                  <a:schemeClr val="tx2"/>
                </a:solidFill>
              </a:defRPr>
            </a:lvl1pPr>
          </a:lstStyle>
          <a:p>
            <a:pPr lvl="0"/>
            <a:r>
              <a:rPr lang="en-GB" dirty="0"/>
              <a:t>This is a paragraph title</a:t>
            </a:r>
            <a:endParaRPr lang="en-US" dirty="0"/>
          </a:p>
        </p:txBody>
      </p:sp>
    </p:spTree>
    <p:extLst>
      <p:ext uri="{BB962C8B-B14F-4D97-AF65-F5344CB8AC3E}">
        <p14:creationId xmlns:p14="http://schemas.microsoft.com/office/powerpoint/2010/main" val="239783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Chart">
    <p:spTree>
      <p:nvGrpSpPr>
        <p:cNvPr id="1" name=""/>
        <p:cNvGrpSpPr/>
        <p:nvPr/>
      </p:nvGrpSpPr>
      <p:grpSpPr>
        <a:xfrm>
          <a:off x="0" y="0"/>
          <a:ext cx="0" cy="0"/>
          <a:chOff x="0" y="0"/>
          <a:chExt cx="0" cy="0"/>
        </a:xfrm>
      </p:grpSpPr>
      <p:pic>
        <p:nvPicPr>
          <p:cNvPr id="14" name="Picture 13" descr="HomepageLogos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9" y="1136951"/>
            <a:ext cx="7249185" cy="4742815"/>
          </a:xfrm>
          <a:prstGeom prst="rect">
            <a:avLst/>
          </a:prstGeom>
        </p:spPr>
      </p:pic>
      <p:cxnSp>
        <p:nvCxnSpPr>
          <p:cNvPr id="6" name="Straight Connector 5"/>
          <p:cNvCxnSpPr/>
          <p:nvPr userDrawn="1"/>
        </p:nvCxnSpPr>
        <p:spPr>
          <a:xfrm flipV="1">
            <a:off x="1551411" y="332969"/>
            <a:ext cx="0" cy="25200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7" name="Date Placeholder 2"/>
          <p:cNvSpPr txBox="1">
            <a:spLocks/>
          </p:cNvSpPr>
          <p:nvPr userDrawn="1"/>
        </p:nvSpPr>
        <p:spPr>
          <a:xfrm>
            <a:off x="1600684"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0" i="0" cap="none" dirty="0">
                <a:solidFill>
                  <a:srgbClr val="395764"/>
                </a:solidFill>
              </a:rPr>
              <a:t>Greater Manchester Health</a:t>
            </a:r>
          </a:p>
          <a:p>
            <a:r>
              <a:rPr lang="en-US" sz="900" b="0" i="0" cap="none" dirty="0">
                <a:solidFill>
                  <a:srgbClr val="395764"/>
                </a:solidFill>
              </a:rPr>
              <a:t>and Social Care Partnership</a:t>
            </a:r>
          </a:p>
        </p:txBody>
      </p:sp>
      <p:sp>
        <p:nvSpPr>
          <p:cNvPr id="9"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a:t>THIS IS THE SECTION TITLE</a:t>
            </a:r>
            <a:endParaRPr lang="en-US" dirty="0"/>
          </a:p>
        </p:txBody>
      </p:sp>
      <p:cxnSp>
        <p:nvCxnSpPr>
          <p:cNvPr id="10" name="Straight Connector 9"/>
          <p:cNvCxnSpPr/>
          <p:nvPr userDrawn="1"/>
        </p:nvCxnSpPr>
        <p:spPr>
          <a:xfrm>
            <a:off x="447675" y="643807"/>
            <a:ext cx="8248650" cy="0"/>
          </a:xfrm>
          <a:prstGeom prst="line">
            <a:avLst/>
          </a:prstGeom>
          <a:ln w="127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userDrawn="1"/>
        </p:nvSpPr>
        <p:spPr>
          <a:xfrm>
            <a:off x="353984" y="5469798"/>
            <a:ext cx="2807470"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r>
              <a:rPr lang="en-GB" sz="1400" b="0" i="0" u="none" strike="noStrike" kern="1200" baseline="30000" dirty="0">
                <a:solidFill>
                  <a:srgbClr val="3F5664"/>
                </a:solidFill>
                <a:latin typeface="+mn-lt"/>
                <a:ea typeface="+mn-ea"/>
                <a:cs typeface="+mn-cs"/>
              </a:rPr>
              <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r>
              <a:rPr lang="en-GB" sz="1400" b="0" i="0" u="none" strike="noStrike" kern="1200" baseline="30000" dirty="0">
                <a:solidFill>
                  <a:srgbClr val="3F5664"/>
                </a:solidFill>
                <a:latin typeface="+mn-lt"/>
                <a:ea typeface="+mn-ea"/>
                <a:cs typeface="+mn-cs"/>
              </a:rPr>
              <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215913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ctr">
              <a:lnSpc>
                <a:spcPts val="3920"/>
              </a:lnSpc>
              <a:defRPr sz="3600" baseline="0">
                <a:solidFill>
                  <a:srgbClr val="3F5664"/>
                </a:solidFill>
              </a:defRPr>
            </a:lvl1pPr>
          </a:lstStyle>
          <a:p>
            <a:r>
              <a:rPr lang="en-GB" dirty="0"/>
              <a:t>Thank You</a:t>
            </a:r>
            <a:endParaRPr lang="en-US" dirty="0"/>
          </a:p>
        </p:txBody>
      </p:sp>
      <p:sp>
        <p:nvSpPr>
          <p:cNvPr id="11" name="TextBox 10"/>
          <p:cNvSpPr txBox="1"/>
          <p:nvPr userDrawn="1"/>
        </p:nvSpPr>
        <p:spPr>
          <a:xfrm>
            <a:off x="353984" y="5469798"/>
            <a:ext cx="2807470" cy="1313180"/>
          </a:xfrm>
          <a:prstGeom prst="rect">
            <a:avLst/>
          </a:prstGeom>
          <a:noFill/>
        </p:spPr>
        <p:txBody>
          <a:bodyPr wrap="square" rtlCol="0">
            <a:spAutoFit/>
          </a:bodyPr>
          <a:lstStyle/>
          <a:p>
            <a:pPr rtl="0"/>
            <a:r>
              <a:rPr lang="en-GB" sz="1400" b="1" i="0" u="none" strike="noStrike" kern="1200" baseline="30000" dirty="0">
                <a:solidFill>
                  <a:srgbClr val="3F5664"/>
                </a:solidFill>
                <a:latin typeface="+mn-lt"/>
                <a:ea typeface="+mn-ea"/>
                <a:cs typeface="+mn-cs"/>
              </a:rPr>
              <a:t>Contact us</a:t>
            </a: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a:solidFill>
                  <a:srgbClr val="3F5664"/>
                </a:solidFill>
                <a:latin typeface="+mn-lt"/>
                <a:ea typeface="+mn-ea"/>
                <a:cs typeface="+mn-cs"/>
              </a:rPr>
              <a:t>If you have any queries about these guidelines, contact the GMHSC communications team: </a:t>
            </a:r>
            <a:br>
              <a:rPr lang="en-GB" sz="1400" b="0" i="0" u="none" strike="noStrike" kern="1200" baseline="30000" dirty="0">
                <a:solidFill>
                  <a:srgbClr val="3F5664"/>
                </a:solidFill>
                <a:latin typeface="+mn-lt"/>
                <a:ea typeface="+mn-ea"/>
                <a:cs typeface="+mn-cs"/>
              </a:rPr>
            </a:br>
            <a:r>
              <a:rPr lang="en-GB" sz="1400" b="0" i="0" u="none" strike="noStrike" kern="1200" baseline="30000" dirty="0" err="1">
                <a:solidFill>
                  <a:srgbClr val="3F5664"/>
                </a:solidFill>
                <a:latin typeface="+mn-lt"/>
                <a:ea typeface="+mn-ea"/>
                <a:cs typeface="+mn-cs"/>
              </a:rPr>
              <a:t>gm.hsccomms@nhs.net</a:t>
            </a:r>
            <a:r>
              <a:rPr lang="en-GB" sz="1400" b="0" i="0" u="none" strike="noStrike" kern="1200" baseline="30000" dirty="0">
                <a:solidFill>
                  <a:srgbClr val="3F5664"/>
                </a:solidFill>
                <a:latin typeface="+mn-lt"/>
                <a:ea typeface="+mn-ea"/>
                <a:cs typeface="+mn-cs"/>
              </a:rPr>
              <a:t/>
            </a:r>
            <a:br>
              <a:rPr lang="en-GB" sz="1400" b="0" i="0" u="none" strike="noStrike" kern="1200" baseline="30000" dirty="0">
                <a:solidFill>
                  <a:srgbClr val="3F5664"/>
                </a:solidFill>
                <a:latin typeface="+mn-lt"/>
                <a:ea typeface="+mn-ea"/>
                <a:cs typeface="+mn-cs"/>
              </a:rPr>
            </a:br>
            <a:endParaRPr lang="en-GB" sz="1400" b="0" i="0" u="none" strike="noStrike" kern="1200" baseline="30000" dirty="0">
              <a:solidFill>
                <a:srgbClr val="3F5664"/>
              </a:solidFill>
              <a:latin typeface="+mn-lt"/>
              <a:ea typeface="+mn-ea"/>
              <a:cs typeface="+mn-cs"/>
            </a:endParaRPr>
          </a:p>
          <a:p>
            <a:pPr rtl="0"/>
            <a:r>
              <a:rPr lang="en-GB" sz="1400" b="0" i="0" u="none" strike="noStrike" kern="1200" baseline="30000" dirty="0" err="1">
                <a:solidFill>
                  <a:srgbClr val="3F5664"/>
                </a:solidFill>
                <a:latin typeface="+mn-lt"/>
                <a:ea typeface="+mn-ea"/>
                <a:cs typeface="+mn-cs"/>
              </a:rPr>
              <a:t>www.gmhsc.org.uk</a:t>
            </a:r>
            <a:r>
              <a:rPr lang="en-GB" sz="1400" b="0" i="0" u="none" strike="noStrike" kern="1200" baseline="30000" dirty="0">
                <a:solidFill>
                  <a:srgbClr val="3F5664"/>
                </a:solidFill>
                <a:latin typeface="+mn-lt"/>
                <a:ea typeface="+mn-ea"/>
                <a:cs typeface="+mn-cs"/>
              </a:rPr>
              <a:t/>
            </a:r>
            <a:br>
              <a:rPr lang="en-GB" sz="1400" b="0" i="0" u="none" strike="noStrike" kern="1200" baseline="30000" dirty="0">
                <a:solidFill>
                  <a:srgbClr val="3F5664"/>
                </a:solidFill>
                <a:latin typeface="+mn-lt"/>
                <a:ea typeface="+mn-ea"/>
                <a:cs typeface="+mn-cs"/>
              </a:rPr>
            </a:br>
            <a:r>
              <a:rPr lang="en-GB" sz="1400" b="0" i="0" u="none" strike="noStrike" kern="1200" baseline="30000" dirty="0">
                <a:solidFill>
                  <a:srgbClr val="3F5664"/>
                </a:solidFill>
                <a:latin typeface="+mn-lt"/>
                <a:ea typeface="+mn-ea"/>
                <a:cs typeface="+mn-cs"/>
              </a:rPr>
              <a:t>@GM_HSC</a:t>
            </a:r>
          </a:p>
          <a:p>
            <a:endParaRPr lang="en-US" sz="1400" dirty="0">
              <a:solidFill>
                <a:srgbClr val="3F5664"/>
              </a:solidFill>
            </a:endParaRPr>
          </a:p>
        </p:txBody>
      </p:sp>
    </p:spTree>
    <p:extLst>
      <p:ext uri="{BB962C8B-B14F-4D97-AF65-F5344CB8AC3E}">
        <p14:creationId xmlns:p14="http://schemas.microsoft.com/office/powerpoint/2010/main" val="102714114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2529" y="2249195"/>
            <a:ext cx="3715196" cy="1470025"/>
          </a:xfrm>
        </p:spPr>
        <p:txBody>
          <a:bodyPr/>
          <a:lstStyle>
            <a:lvl1pPr algn="l">
              <a:lnSpc>
                <a:spcPts val="4880"/>
              </a:lnSpc>
              <a:defRPr baseline="0">
                <a:solidFill>
                  <a:schemeClr val="bg1"/>
                </a:solidFill>
              </a:defRPr>
            </a:lvl1pPr>
          </a:lstStyle>
          <a:p>
            <a:r>
              <a:rPr lang="en-GB" dirty="0" smtClean="0"/>
              <a:t>THIS IS A</a:t>
            </a:r>
            <a:br>
              <a:rPr lang="en-GB" dirty="0" smtClean="0"/>
            </a:br>
            <a:r>
              <a:rPr lang="en-GB" dirty="0" smtClean="0"/>
              <a:t>TITLE SLIDE</a:t>
            </a:r>
            <a:endParaRPr lang="en-US" dirty="0"/>
          </a:p>
        </p:txBody>
      </p:sp>
      <p:sp>
        <p:nvSpPr>
          <p:cNvPr id="3" name="Subtitle 2"/>
          <p:cNvSpPr>
            <a:spLocks noGrp="1"/>
          </p:cNvSpPr>
          <p:nvPr>
            <p:ph type="subTitle" idx="1" hasCustomPrompt="1"/>
          </p:nvPr>
        </p:nvSpPr>
        <p:spPr>
          <a:xfrm>
            <a:off x="2712529" y="3602978"/>
            <a:ext cx="3715196" cy="468486"/>
          </a:xfrm>
        </p:spPr>
        <p:txBody>
          <a:bodyPr>
            <a:normAutofit/>
          </a:bodyPr>
          <a:lstStyle>
            <a:lvl1pPr marL="0" indent="0" algn="l">
              <a:buNone/>
              <a:defRPr sz="2400" b="1" i="0" baseline="0">
                <a:solidFill>
                  <a:srgbClr val="9FCDD5"/>
                </a:solidFill>
                <a:latin typeface="Alte Haas Grotes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THIS IS A SUBTITLE</a:t>
            </a:r>
            <a:endParaRPr lang="en-US" dirty="0"/>
          </a:p>
        </p:txBody>
      </p:sp>
      <p:pic>
        <p:nvPicPr>
          <p:cNvPr id="23" name="Picture 22" descr="Logo-GMCA-whit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29" y="5937955"/>
            <a:ext cx="1508254" cy="558054"/>
          </a:xfrm>
          <a:prstGeom prst="rect">
            <a:avLst/>
          </a:prstGeom>
        </p:spPr>
      </p:pic>
      <p:pic>
        <p:nvPicPr>
          <p:cNvPr id="25" name="Picture 24" descr="Logo-NHS-in-GM-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815" y="5844372"/>
            <a:ext cx="1951888" cy="722199"/>
          </a:xfrm>
          <a:prstGeom prst="rect">
            <a:avLst/>
          </a:prstGeom>
        </p:spPr>
      </p:pic>
      <p:pic>
        <p:nvPicPr>
          <p:cNvPr id="10" name="Picture 9"/>
          <p:cNvPicPr>
            <a:picLocks noChangeAspect="1"/>
          </p:cNvPicPr>
          <p:nvPr userDrawn="1"/>
        </p:nvPicPr>
        <p:blipFill rotWithShape="1">
          <a:blip r:embed="rId4"/>
          <a:srcRect r="23894"/>
          <a:stretch/>
        </p:blipFill>
        <p:spPr>
          <a:xfrm rot="20880000">
            <a:off x="5976553" y="3552704"/>
            <a:ext cx="3257236" cy="3327400"/>
          </a:xfrm>
          <a:prstGeom prst="rect">
            <a:avLst/>
          </a:prstGeom>
        </p:spPr>
      </p:pic>
      <p:pic>
        <p:nvPicPr>
          <p:cNvPr id="9" name="Picture 8"/>
          <p:cNvPicPr/>
          <p:nvPr userDrawn="1"/>
        </p:nvPicPr>
        <p:blipFill>
          <a:blip r:embed="rId5" cstate="print">
            <a:extLst>
              <a:ext uri="{28A0092B-C50C-407E-A947-70E740481C1C}">
                <a14:useLocalDpi xmlns:a14="http://schemas.microsoft.com/office/drawing/2010/main" val="0"/>
              </a:ext>
            </a:extLst>
          </a:blip>
          <a:stretch>
            <a:fillRect/>
          </a:stretch>
        </p:blipFill>
        <p:spPr>
          <a:xfrm>
            <a:off x="221930" y="0"/>
            <a:ext cx="1618191" cy="1720718"/>
          </a:xfrm>
          <a:prstGeom prst="rect">
            <a:avLst/>
          </a:prstGeom>
        </p:spPr>
      </p:pic>
    </p:spTree>
    <p:extLst>
      <p:ext uri="{BB962C8B-B14F-4D97-AF65-F5344CB8AC3E}">
        <p14:creationId xmlns:p14="http://schemas.microsoft.com/office/powerpoint/2010/main" val="317250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880"/>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63120" y="2768363"/>
            <a:ext cx="8229600" cy="1143000"/>
          </a:xfrm>
        </p:spPr>
        <p:txBody>
          <a:bodyPr>
            <a:noAutofit/>
          </a:bodyPr>
          <a:lstStyle>
            <a:lvl1pPr algn="l">
              <a:lnSpc>
                <a:spcPts val="3920"/>
              </a:lnSpc>
              <a:defRPr sz="3600" baseline="0">
                <a:solidFill>
                  <a:srgbClr val="3F5664"/>
                </a:solidFill>
              </a:defRPr>
            </a:lvl1pPr>
          </a:lstStyle>
          <a:p>
            <a:r>
              <a:rPr lang="en-GB" dirty="0" smtClean="0"/>
              <a:t>CONTENTs</a:t>
            </a:r>
            <a:endParaRPr lang="en-US" dirty="0"/>
          </a:p>
        </p:txBody>
      </p:sp>
      <p:cxnSp>
        <p:nvCxnSpPr>
          <p:cNvPr id="14" name="Straight Connector 13"/>
          <p:cNvCxnSpPr/>
          <p:nvPr userDrawn="1"/>
        </p:nvCxnSpPr>
        <p:spPr>
          <a:xfrm>
            <a:off x="447675" y="643807"/>
            <a:ext cx="824865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542274" y="332969"/>
            <a:ext cx="0" cy="25200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6" name="Date Placeholder 2"/>
          <p:cNvSpPr txBox="1">
            <a:spLocks/>
          </p:cNvSpPr>
          <p:nvPr userDrawn="1"/>
        </p:nvSpPr>
        <p:spPr>
          <a:xfrm>
            <a:off x="1600684" y="263075"/>
            <a:ext cx="2390609"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lte Haas Grotesk"/>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rgbClr val="3F5664"/>
                </a:solidFill>
              </a:rPr>
              <a:t>Greater Manchester Health</a:t>
            </a:r>
          </a:p>
          <a:p>
            <a:r>
              <a:rPr lang="en-US" sz="900" dirty="0" smtClean="0">
                <a:solidFill>
                  <a:srgbClr val="3F5664"/>
                </a:solidFill>
              </a:rPr>
              <a:t>and Social Care Partnership</a:t>
            </a:r>
            <a:endParaRPr lang="en-US" sz="900" dirty="0">
              <a:solidFill>
                <a:srgbClr val="3F5664"/>
              </a:solidFill>
            </a:endParaRPr>
          </a:p>
        </p:txBody>
      </p:sp>
      <p:sp>
        <p:nvSpPr>
          <p:cNvPr id="17" name="Text Placeholder 41"/>
          <p:cNvSpPr>
            <a:spLocks noGrp="1"/>
          </p:cNvSpPr>
          <p:nvPr>
            <p:ph type="body" sz="quarter" idx="19" hasCustomPrompt="1"/>
          </p:nvPr>
        </p:nvSpPr>
        <p:spPr>
          <a:xfrm>
            <a:off x="361681" y="255818"/>
            <a:ext cx="1382983" cy="349085"/>
          </a:xfrm>
        </p:spPr>
        <p:txBody>
          <a:bodyPr>
            <a:noAutofit/>
          </a:bodyPr>
          <a:lstStyle>
            <a:lvl1pPr marL="0" indent="0">
              <a:lnSpc>
                <a:spcPct val="90000"/>
              </a:lnSpc>
              <a:buNone/>
              <a:defRPr sz="1000" b="1">
                <a:solidFill>
                  <a:srgbClr val="3F5664"/>
                </a:solidFill>
                <a:latin typeface="Alte Haas Grotesk"/>
                <a:cs typeface="Alte Haas Grotesk"/>
              </a:defRPr>
            </a:lvl1pPr>
            <a:lvl2pPr>
              <a:defRPr sz="1000">
                <a:latin typeface="Alte Haas Grotesk"/>
                <a:cs typeface="Alte Haas Grotesk"/>
              </a:defRPr>
            </a:lvl2pPr>
            <a:lvl3pPr>
              <a:defRPr sz="1000">
                <a:latin typeface="Alte Haas Grotesk"/>
                <a:cs typeface="Alte Haas Grotesk"/>
              </a:defRPr>
            </a:lvl3pPr>
            <a:lvl4pPr>
              <a:defRPr sz="1000">
                <a:latin typeface="Alte Haas Grotesk"/>
                <a:cs typeface="Alte Haas Grotesk"/>
              </a:defRPr>
            </a:lvl4pPr>
            <a:lvl5pPr>
              <a:defRPr sz="1000">
                <a:latin typeface="Alte Haas Grotesk"/>
                <a:cs typeface="Alte Haas Grotesk"/>
              </a:defRPr>
            </a:lvl5pPr>
          </a:lstStyle>
          <a:p>
            <a:pPr lvl="0"/>
            <a:r>
              <a:rPr lang="en-GB" dirty="0" smtClean="0"/>
              <a:t>THIS IS THE SECTION TITLE</a:t>
            </a:r>
            <a:endParaRPr lang="en-US" dirty="0"/>
          </a:p>
        </p:txBody>
      </p:sp>
      <p:sp>
        <p:nvSpPr>
          <p:cNvPr id="22" name="Text Placeholder 21"/>
          <p:cNvSpPr>
            <a:spLocks noGrp="1"/>
          </p:cNvSpPr>
          <p:nvPr>
            <p:ph type="body" sz="quarter" idx="20" hasCustomPrompt="1"/>
          </p:nvPr>
        </p:nvSpPr>
        <p:spPr>
          <a:xfrm>
            <a:off x="447675" y="3911600"/>
            <a:ext cx="4459288" cy="1752600"/>
          </a:xfrm>
        </p:spPr>
        <p:txBody>
          <a:bodyPr>
            <a:normAutofit/>
          </a:bodyPr>
          <a:lstStyle>
            <a:lvl1pPr marL="342900" indent="-342900">
              <a:buAutoNum type="arabicPeriod"/>
              <a:defRPr sz="1600" b="1" baseline="0">
                <a:solidFill>
                  <a:schemeClr val="tx2"/>
                </a:solidFill>
                <a:latin typeface="Alte Haas Grotesk"/>
                <a:cs typeface="Alte Haas Grotesk"/>
              </a:defRPr>
            </a:lvl1pPr>
            <a:lvl2pPr>
              <a:defRPr sz="1600" b="1">
                <a:solidFill>
                  <a:srgbClr val="3F5664"/>
                </a:solidFill>
                <a:latin typeface="Alte Haas Grotesk"/>
                <a:cs typeface="Alte Haas Grotesk"/>
              </a:defRPr>
            </a:lvl2pPr>
            <a:lvl3pPr>
              <a:defRPr sz="1600" b="1">
                <a:solidFill>
                  <a:srgbClr val="3F5664"/>
                </a:solidFill>
                <a:latin typeface="Alte Haas Grotesk"/>
                <a:cs typeface="Alte Haas Grotesk"/>
              </a:defRPr>
            </a:lvl3pPr>
            <a:lvl4pPr>
              <a:defRPr sz="1600" b="1">
                <a:solidFill>
                  <a:srgbClr val="3F5664"/>
                </a:solidFill>
                <a:latin typeface="Alte Haas Grotesk"/>
                <a:cs typeface="Alte Haas Grotesk"/>
              </a:defRPr>
            </a:lvl4pPr>
            <a:lvl5pPr>
              <a:defRPr sz="1600" b="1">
                <a:solidFill>
                  <a:srgbClr val="3F5664"/>
                </a:solidFill>
                <a:latin typeface="Alte Haas Grotesk"/>
                <a:cs typeface="Alte Haas Grotesk"/>
              </a:defRPr>
            </a:lvl5pPr>
          </a:lstStyle>
          <a:p>
            <a:pPr lvl="0"/>
            <a:r>
              <a:rPr lang="en-GB" dirty="0" smtClean="0"/>
              <a:t>FIRST POINT</a:t>
            </a:r>
          </a:p>
          <a:p>
            <a:pPr lvl="0"/>
            <a:r>
              <a:rPr lang="en-GB" dirty="0" smtClean="0"/>
              <a:t>SECOND POINT</a:t>
            </a:r>
          </a:p>
          <a:p>
            <a:pPr lvl="0"/>
            <a:r>
              <a:rPr lang="en-GB" dirty="0" smtClean="0"/>
              <a:t>THIRD POINT</a:t>
            </a:r>
          </a:p>
        </p:txBody>
      </p:sp>
    </p:spTree>
    <p:extLst>
      <p:ext uri="{BB962C8B-B14F-4D97-AF65-F5344CB8AC3E}">
        <p14:creationId xmlns:p14="http://schemas.microsoft.com/office/powerpoint/2010/main" val="3180642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lte Haas Grotesk"/>
              </a:defRPr>
            </a:lvl1pPr>
          </a:lstStyle>
          <a:p>
            <a:fld id="{9EC202AB-D438-2943-B0B4-C661A9ABD354}" type="datetimeFigureOut">
              <a:rPr lang="en-US" smtClean="0"/>
              <a:pPr/>
              <a:t>3/19/2019</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lte Haas Grotesk"/>
              </a:defRPr>
            </a:lvl1pPr>
          </a:lstStyle>
          <a:p>
            <a:r>
              <a:rPr lang="en-GB"/>
              <a:t>2019 2020 PROGRAMME OVERVIEWS ADASS 7TH MARCH 2019</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lte Haas Grotesk"/>
              </a:defRPr>
            </a:lvl1pPr>
          </a:lstStyle>
          <a:p>
            <a:fld id="{45DC6942-1FC7-8F40-9C62-2F3E4E37F8CC}" type="slidenum">
              <a:rPr lang="en-US" smtClean="0"/>
              <a:pPr/>
              <a:t>‹#›</a:t>
            </a:fld>
            <a:endParaRPr lang="en-US"/>
          </a:p>
        </p:txBody>
      </p:sp>
    </p:spTree>
    <p:extLst>
      <p:ext uri="{BB962C8B-B14F-4D97-AF65-F5344CB8AC3E}">
        <p14:creationId xmlns:p14="http://schemas.microsoft.com/office/powerpoint/2010/main" val="984286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4" r:id="rId4"/>
    <p:sldLayoutId id="2147483650" r:id="rId5"/>
    <p:sldLayoutId id="2147483658" r:id="rId6"/>
    <p:sldLayoutId id="2147483657" r:id="rId7"/>
  </p:sldLayoutIdLst>
  <p:hf sldNum="0" hdr="0" dt="0"/>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lte Haas Grotesk"/>
              </a:defRPr>
            </a:lvl1pPr>
          </a:lstStyle>
          <a:p>
            <a:fld id="{9EC202AB-D438-2943-B0B4-C661A9ABD354}" type="datetimeFigureOut">
              <a:rPr lang="en-US" smtClean="0">
                <a:solidFill>
                  <a:srgbClr val="000000">
                    <a:tint val="75000"/>
                  </a:srgbClr>
                </a:solidFill>
              </a:rPr>
              <a:pPr/>
              <a:t>3/19/2019</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lte Haas Grotesk"/>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lte Haas Grotesk"/>
              </a:defRPr>
            </a:lvl1pPr>
          </a:lstStyle>
          <a:p>
            <a:fld id="{45DC6942-1FC7-8F40-9C62-2F3E4E37F8C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7612053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0000" y="0"/>
            <a:ext cx="8280000" cy="18000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Clr>
                <a:srgbClr val="312783"/>
              </a:buClr>
              <a:buSzPts val="4800"/>
              <a:buFont typeface="Calibri"/>
              <a:buNone/>
              <a:defRPr sz="4800" b="0" i="0" u="none" strike="noStrike" cap="none">
                <a:solidFill>
                  <a:srgbClr val="31278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0000" y="1980000"/>
            <a:ext cx="8280000"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rgbClr val="005EB8"/>
              </a:buClr>
              <a:buSzPts val="3600"/>
              <a:buFont typeface="Calibri"/>
              <a:buNone/>
              <a:defRPr sz="3600" b="0" i="0" u="none" strike="noStrike" cap="none">
                <a:solidFill>
                  <a:srgbClr val="005EB8"/>
                </a:solidFill>
                <a:latin typeface="Calibri"/>
                <a:ea typeface="Calibri"/>
                <a:cs typeface="Calibri"/>
                <a:sym typeface="Calibri"/>
              </a:defRPr>
            </a:lvl1pPr>
            <a:lvl2pPr marL="914400" marR="0" lvl="1" indent="-228600" algn="l" rtl="0">
              <a:lnSpc>
                <a:spcPct val="100000"/>
              </a:lnSpc>
              <a:spcBef>
                <a:spcPts val="1100"/>
              </a:spcBef>
              <a:spcAft>
                <a:spcPts val="0"/>
              </a:spcAft>
              <a:buClr>
                <a:srgbClr val="706F6F"/>
              </a:buClr>
              <a:buSzPts val="3600"/>
              <a:buFont typeface="Arial"/>
              <a:buNone/>
              <a:defRPr sz="3600" b="0" i="0" u="none" strike="noStrike" cap="none">
                <a:solidFill>
                  <a:srgbClr val="706F6F"/>
                </a:solidFill>
                <a:latin typeface="Calibri"/>
                <a:ea typeface="Calibri"/>
                <a:cs typeface="Calibri"/>
                <a:sym typeface="Calibri"/>
              </a:defRPr>
            </a:lvl2pPr>
            <a:lvl3pPr marL="1371600" marR="0" lvl="2" indent="-457200" algn="l" rtl="0">
              <a:lnSpc>
                <a:spcPct val="100000"/>
              </a:lnSpc>
              <a:spcBef>
                <a:spcPts val="1100"/>
              </a:spcBef>
              <a:spcAft>
                <a:spcPts val="0"/>
              </a:spcAft>
              <a:buClr>
                <a:srgbClr val="706F6F"/>
              </a:buClr>
              <a:buSzPts val="3600"/>
              <a:buFont typeface="Arial"/>
              <a:buChar char="•"/>
              <a:defRPr sz="3600" b="0" i="0" u="none" strike="noStrike" cap="none">
                <a:solidFill>
                  <a:srgbClr val="706F6F"/>
                </a:solidFill>
                <a:latin typeface="Calibri"/>
                <a:ea typeface="Calibri"/>
                <a:cs typeface="Calibri"/>
                <a:sym typeface="Calibri"/>
              </a:defRPr>
            </a:lvl3pPr>
            <a:lvl4pPr marL="1828800" marR="0" lvl="3" indent="-228600" algn="l" rtl="0">
              <a:lnSpc>
                <a:spcPct val="100000"/>
              </a:lnSpc>
              <a:spcBef>
                <a:spcPts val="1100"/>
              </a:spcBef>
              <a:spcAft>
                <a:spcPts val="0"/>
              </a:spcAft>
              <a:buClr>
                <a:srgbClr val="706F6F"/>
              </a:buClr>
              <a:buSzPts val="1600"/>
              <a:buFont typeface="Calibri"/>
              <a:buNone/>
              <a:defRPr sz="1600" b="0" i="0" u="none" strike="noStrike" cap="none">
                <a:solidFill>
                  <a:srgbClr val="706F6F"/>
                </a:solidFill>
                <a:latin typeface="Calibri"/>
                <a:ea typeface="Calibri"/>
                <a:cs typeface="Calibri"/>
                <a:sym typeface="Calibri"/>
              </a:defRPr>
            </a:lvl4pPr>
            <a:lvl5pPr marL="2286000" marR="0" lvl="4" indent="-330200" algn="l" rtl="0">
              <a:lnSpc>
                <a:spcPct val="100000"/>
              </a:lnSpc>
              <a:spcBef>
                <a:spcPts val="1100"/>
              </a:spcBef>
              <a:spcAft>
                <a:spcPts val="0"/>
              </a:spcAft>
              <a:buClr>
                <a:srgbClr val="706F6F"/>
              </a:buClr>
              <a:buSzPts val="1600"/>
              <a:buFont typeface="Arial"/>
              <a:buChar char="•"/>
              <a:defRPr sz="1600" b="0" i="0" u="none" strike="noStrike" cap="none">
                <a:solidFill>
                  <a:srgbClr val="706F6F"/>
                </a:solidFill>
                <a:latin typeface="Calibri"/>
                <a:ea typeface="Calibri"/>
                <a:cs typeface="Calibri"/>
                <a:sym typeface="Calibri"/>
              </a:defRPr>
            </a:lvl5pPr>
            <a:lvl6pPr marL="2743200" marR="0" lvl="5" indent="-3429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94000" y="6552000"/>
            <a:ext cx="450000" cy="169200"/>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1000" b="0" i="0" u="none" strike="noStrike" cap="none">
                <a:solidFill>
                  <a:srgbClr val="706F6F"/>
                </a:solidFill>
                <a:latin typeface="Calibri"/>
                <a:ea typeface="Calibri"/>
                <a:cs typeface="Calibri"/>
                <a:sym typeface="Calibri"/>
              </a:defRPr>
            </a:lvl1pPr>
            <a:lvl2pPr marL="0" marR="0" lvl="1" indent="0" algn="ctr" rtl="0">
              <a:spcBef>
                <a:spcPts val="0"/>
              </a:spcBef>
              <a:buNone/>
              <a:defRPr sz="1000" b="0" i="0" u="none" strike="noStrike" cap="none">
                <a:solidFill>
                  <a:srgbClr val="706F6F"/>
                </a:solidFill>
                <a:latin typeface="Calibri"/>
                <a:ea typeface="Calibri"/>
                <a:cs typeface="Calibri"/>
                <a:sym typeface="Calibri"/>
              </a:defRPr>
            </a:lvl2pPr>
            <a:lvl3pPr marL="0" marR="0" lvl="2" indent="0" algn="ctr" rtl="0">
              <a:spcBef>
                <a:spcPts val="0"/>
              </a:spcBef>
              <a:buNone/>
              <a:defRPr sz="1000" b="0" i="0" u="none" strike="noStrike" cap="none">
                <a:solidFill>
                  <a:srgbClr val="706F6F"/>
                </a:solidFill>
                <a:latin typeface="Calibri"/>
                <a:ea typeface="Calibri"/>
                <a:cs typeface="Calibri"/>
                <a:sym typeface="Calibri"/>
              </a:defRPr>
            </a:lvl3pPr>
            <a:lvl4pPr marL="0" marR="0" lvl="3" indent="0" algn="ctr" rtl="0">
              <a:spcBef>
                <a:spcPts val="0"/>
              </a:spcBef>
              <a:buNone/>
              <a:defRPr sz="1000" b="0" i="0" u="none" strike="noStrike" cap="none">
                <a:solidFill>
                  <a:srgbClr val="706F6F"/>
                </a:solidFill>
                <a:latin typeface="Calibri"/>
                <a:ea typeface="Calibri"/>
                <a:cs typeface="Calibri"/>
                <a:sym typeface="Calibri"/>
              </a:defRPr>
            </a:lvl4pPr>
            <a:lvl5pPr marL="0" marR="0" lvl="4" indent="0" algn="ctr" rtl="0">
              <a:spcBef>
                <a:spcPts val="0"/>
              </a:spcBef>
              <a:buNone/>
              <a:defRPr sz="1000" b="0" i="0" u="none" strike="noStrike" cap="none">
                <a:solidFill>
                  <a:srgbClr val="706F6F"/>
                </a:solidFill>
                <a:latin typeface="Calibri"/>
                <a:ea typeface="Calibri"/>
                <a:cs typeface="Calibri"/>
                <a:sym typeface="Calibri"/>
              </a:defRPr>
            </a:lvl5pPr>
            <a:lvl6pPr marL="0" marR="0" lvl="5" indent="0" algn="ctr" rtl="0">
              <a:spcBef>
                <a:spcPts val="0"/>
              </a:spcBef>
              <a:buNone/>
              <a:defRPr sz="1000" b="0" i="0" u="none" strike="noStrike" cap="none">
                <a:solidFill>
                  <a:srgbClr val="706F6F"/>
                </a:solidFill>
                <a:latin typeface="Calibri"/>
                <a:ea typeface="Calibri"/>
                <a:cs typeface="Calibri"/>
                <a:sym typeface="Calibri"/>
              </a:defRPr>
            </a:lvl6pPr>
            <a:lvl7pPr marL="0" marR="0" lvl="6" indent="0" algn="ctr" rtl="0">
              <a:spcBef>
                <a:spcPts val="0"/>
              </a:spcBef>
              <a:buNone/>
              <a:defRPr sz="1000" b="0" i="0" u="none" strike="noStrike" cap="none">
                <a:solidFill>
                  <a:srgbClr val="706F6F"/>
                </a:solidFill>
                <a:latin typeface="Calibri"/>
                <a:ea typeface="Calibri"/>
                <a:cs typeface="Calibri"/>
                <a:sym typeface="Calibri"/>
              </a:defRPr>
            </a:lvl7pPr>
            <a:lvl8pPr marL="0" marR="0" lvl="7" indent="0" algn="ctr" rtl="0">
              <a:spcBef>
                <a:spcPts val="0"/>
              </a:spcBef>
              <a:buNone/>
              <a:defRPr sz="1000" b="0" i="0" u="none" strike="noStrike" cap="none">
                <a:solidFill>
                  <a:srgbClr val="706F6F"/>
                </a:solidFill>
                <a:latin typeface="Calibri"/>
                <a:ea typeface="Calibri"/>
                <a:cs typeface="Calibri"/>
                <a:sym typeface="Calibri"/>
              </a:defRPr>
            </a:lvl8pPr>
            <a:lvl9pPr marL="0" marR="0" lvl="8" indent="0" algn="ctr" rtl="0">
              <a:spcBef>
                <a:spcPts val="0"/>
              </a:spcBef>
              <a:buNone/>
              <a:defRPr sz="1000" b="0" i="0" u="none" strike="noStrike" cap="none">
                <a:solidFill>
                  <a:srgbClr val="706F6F"/>
                </a:solidFill>
                <a:latin typeface="Calibri"/>
                <a:ea typeface="Calibri"/>
                <a:cs typeface="Calibri"/>
                <a:sym typeface="Calibri"/>
              </a:defRPr>
            </a:lvl9pPr>
          </a:lstStyle>
          <a:p>
            <a:pPr defTabSz="914400">
              <a:buClr>
                <a:srgbClr val="000000"/>
              </a:buClr>
              <a:buFont typeface="Arial"/>
              <a:buNone/>
            </a:pPr>
            <a:fld id="{00000000-1234-1234-1234-123412341234}" type="slidenum">
              <a:rPr lang="en-GB" kern="0"/>
              <a:pPr defTabSz="914400">
                <a:buClr>
                  <a:srgbClr val="000000"/>
                </a:buClr>
                <a:buFont typeface="Arial"/>
                <a:buNone/>
              </a:pPr>
              <a:t>‹#›</a:t>
            </a:fld>
            <a:endParaRPr kern="0"/>
          </a:p>
        </p:txBody>
      </p:sp>
    </p:spTree>
    <p:extLst>
      <p:ext uri="{BB962C8B-B14F-4D97-AF65-F5344CB8AC3E}">
        <p14:creationId xmlns:p14="http://schemas.microsoft.com/office/powerpoint/2010/main" val="1466319178"/>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lte Haas Grotesk"/>
              </a:defRPr>
            </a:lvl1pPr>
          </a:lstStyle>
          <a:p>
            <a:fld id="{9EC202AB-D438-2943-B0B4-C661A9ABD354}" type="datetimeFigureOut">
              <a:rPr lang="en-US" smtClean="0">
                <a:solidFill>
                  <a:srgbClr val="000000">
                    <a:tint val="75000"/>
                  </a:srgbClr>
                </a:solidFill>
              </a:rPr>
              <a:pPr/>
              <a:t>3/19/2019</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lte Haas Grotesk"/>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lte Haas Grotesk"/>
              </a:defRPr>
            </a:lvl1pPr>
          </a:lstStyle>
          <a:p>
            <a:fld id="{45DC6942-1FC7-8F40-9C62-2F3E4E37F8C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972341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lte Haas Grotesk"/>
              </a:defRPr>
            </a:lvl1pPr>
          </a:lstStyle>
          <a:p>
            <a:fld id="{9EC202AB-D438-2943-B0B4-C661A9ABD354}" type="datetimeFigureOut">
              <a:rPr lang="en-US" smtClean="0">
                <a:solidFill>
                  <a:srgbClr val="000000">
                    <a:tint val="75000"/>
                  </a:srgbClr>
                </a:solidFill>
              </a:rPr>
              <a:pPr/>
              <a:t>3/19/2019</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lte Haas Grotesk"/>
              </a:defRPr>
            </a:lvl1pPr>
          </a:lstStyle>
          <a:p>
            <a:r>
              <a:rPr lang="en-GB">
                <a:solidFill>
                  <a:srgbClr val="000000">
                    <a:tint val="75000"/>
                  </a:srgbClr>
                </a:solidFill>
              </a:rPr>
              <a:t>2019 2020 PROGRAMME OVERVIEWS ADASS 7TH MARCH 2019</a:t>
            </a: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lte Haas Grotesk"/>
              </a:defRPr>
            </a:lvl1pPr>
          </a:lstStyle>
          <a:p>
            <a:fld id="{45DC6942-1FC7-8F40-9C62-2F3E4E37F8C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033785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hf sldNum="0" hdr="0" dt="0"/>
  <p:txStyles>
    <p:titleStyle>
      <a:lvl1pPr algn="ctr" defTabSz="457200" rtl="0" eaLnBrk="1" latinLnBrk="0" hangingPunct="1">
        <a:spcBef>
          <a:spcPct val="0"/>
        </a:spcBef>
        <a:buNone/>
        <a:defRPr sz="4400" b="1" i="0" kern="1200" cap="all">
          <a:solidFill>
            <a:schemeClr val="tx1"/>
          </a:solidFill>
          <a:latin typeface="Alte Haas Grotes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0eVUrSLA7BQ"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www.gmhsc.org.uk/wp-content/uploads/2018/09/GM-Learning-Disability-Strategy-FINAL.pdf" TargetMode="External"/><Relationship Id="rId5" Type="http://schemas.openxmlformats.org/officeDocument/2006/relationships/image" Target="../media/image40.emf"/><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5.emf"/><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hyperlink" Target="mailto:Bernadette.enright@manchester.gov.uk" TargetMode="External"/><Relationship Id="rId2" Type="http://schemas.openxmlformats.org/officeDocument/2006/relationships/hyperlink" Target="mailto:Joanne.chilton2@nhs.net"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09191" y="2310424"/>
            <a:ext cx="6370654" cy="1470025"/>
          </a:xfrm>
        </p:spPr>
        <p:txBody>
          <a:bodyPr/>
          <a:lstStyle/>
          <a:p>
            <a:pPr>
              <a:lnSpc>
                <a:spcPct val="100000"/>
              </a:lnSpc>
            </a:pPr>
            <a:r>
              <a:rPr lang="en-US" sz="3600" dirty="0" smtClean="0"/>
              <a:t>Integration in action</a:t>
            </a:r>
            <a:endParaRPr lang="en-US" sz="3600" dirty="0"/>
          </a:p>
        </p:txBody>
      </p:sp>
      <p:sp>
        <p:nvSpPr>
          <p:cNvPr id="7" name="Subtitle 6"/>
          <p:cNvSpPr>
            <a:spLocks noGrp="1"/>
          </p:cNvSpPr>
          <p:nvPr>
            <p:ph type="subTitle" idx="1"/>
          </p:nvPr>
        </p:nvSpPr>
        <p:spPr>
          <a:xfrm>
            <a:off x="1979534" y="3562786"/>
            <a:ext cx="4086459" cy="468486"/>
          </a:xfrm>
        </p:spPr>
        <p:txBody>
          <a:bodyPr>
            <a:normAutofit fontScale="77500" lnSpcReduction="20000"/>
          </a:bodyPr>
          <a:lstStyle/>
          <a:p>
            <a:r>
              <a:rPr lang="en-US" dirty="0" err="1" smtClean="0"/>
              <a:t>ADSS</a:t>
            </a:r>
            <a:r>
              <a:rPr lang="en-US" dirty="0" smtClean="0"/>
              <a:t> Spring Seminar, 21</a:t>
            </a:r>
            <a:r>
              <a:rPr lang="en-US" baseline="30000" dirty="0" smtClean="0"/>
              <a:t>st</a:t>
            </a:r>
            <a:r>
              <a:rPr lang="en-US" dirty="0" smtClean="0"/>
              <a:t> March 2019</a:t>
            </a:r>
            <a:endParaRPr lang="en-US" dirty="0"/>
          </a:p>
        </p:txBody>
      </p:sp>
      <p:cxnSp>
        <p:nvCxnSpPr>
          <p:cNvPr id="10" name="Straight Connector 9"/>
          <p:cNvCxnSpPr/>
          <p:nvPr/>
        </p:nvCxnSpPr>
        <p:spPr>
          <a:xfrm>
            <a:off x="2069960" y="4071464"/>
            <a:ext cx="3653003" cy="0"/>
          </a:xfrm>
          <a:prstGeom prst="line">
            <a:avLst/>
          </a:prstGeom>
          <a:ln w="5715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044420" y="4186078"/>
            <a:ext cx="6096000" cy="1569656"/>
          </a:xfrm>
          <a:prstGeom prst="rect">
            <a:avLst/>
          </a:prstGeom>
        </p:spPr>
        <p:txBody>
          <a:bodyPr lIns="91436" tIns="45718" rIns="91436" bIns="45718">
            <a:spAutoFit/>
          </a:bodyPr>
          <a:lstStyle/>
          <a:p>
            <a:pPr lvl="0">
              <a:buClr>
                <a:srgbClr val="000000"/>
              </a:buClr>
            </a:pPr>
            <a:r>
              <a:rPr lang="en-GB" sz="1600" b="1" kern="0" dirty="0" smtClean="0">
                <a:solidFill>
                  <a:schemeClr val="bg1"/>
                </a:solidFill>
                <a:latin typeface="Calibri" panose="020F0502020204030204" pitchFamily="34" charset="0"/>
              </a:rPr>
              <a:t>Bernadette </a:t>
            </a:r>
            <a:r>
              <a:rPr lang="en-GB" sz="1600" b="1" kern="0" dirty="0">
                <a:solidFill>
                  <a:schemeClr val="bg1"/>
                </a:solidFill>
                <a:latin typeface="Calibri" panose="020F0502020204030204" pitchFamily="34" charset="0"/>
              </a:rPr>
              <a:t>Enright, </a:t>
            </a:r>
            <a:r>
              <a:rPr lang="en-GB" sz="1600" b="1" kern="0" dirty="0" smtClean="0">
                <a:solidFill>
                  <a:schemeClr val="bg1"/>
                </a:solidFill>
                <a:latin typeface="Calibri" panose="020F0502020204030204" pitchFamily="34" charset="0"/>
              </a:rPr>
              <a:t>Director </a:t>
            </a:r>
            <a:r>
              <a:rPr lang="en-GB" sz="1600" b="1" kern="0" dirty="0">
                <a:solidFill>
                  <a:schemeClr val="bg1"/>
                </a:solidFill>
                <a:latin typeface="Calibri" panose="020F0502020204030204" pitchFamily="34" charset="0"/>
              </a:rPr>
              <a:t>of Adult Services, </a:t>
            </a:r>
            <a:endParaRPr lang="en-GB" sz="1600" b="1" kern="0" dirty="0" smtClean="0">
              <a:solidFill>
                <a:schemeClr val="bg1"/>
              </a:solidFill>
              <a:latin typeface="Calibri" panose="020F0502020204030204" pitchFamily="34" charset="0"/>
            </a:endParaRPr>
          </a:p>
          <a:p>
            <a:pPr lvl="0">
              <a:buClr>
                <a:srgbClr val="000000"/>
              </a:buClr>
            </a:pPr>
            <a:r>
              <a:rPr lang="en-GB" sz="1600" b="1" kern="0" dirty="0" smtClean="0">
                <a:solidFill>
                  <a:schemeClr val="bg1"/>
                </a:solidFill>
                <a:latin typeface="Calibri" panose="020F0502020204030204" pitchFamily="34" charset="0"/>
              </a:rPr>
              <a:t>Manchester City </a:t>
            </a:r>
            <a:r>
              <a:rPr lang="en-GB" sz="1600" b="1" kern="0" dirty="0" smtClean="0">
                <a:solidFill>
                  <a:schemeClr val="bg1"/>
                </a:solidFill>
                <a:latin typeface="Calibri" panose="020F0502020204030204" pitchFamily="34" charset="0"/>
              </a:rPr>
              <a:t>Council</a:t>
            </a:r>
          </a:p>
          <a:p>
            <a:pPr lvl="0">
              <a:buClr>
                <a:srgbClr val="000000"/>
              </a:buClr>
            </a:pPr>
            <a:endParaRPr lang="en-GB" sz="1600" b="1" kern="0" dirty="0">
              <a:solidFill>
                <a:schemeClr val="bg1"/>
              </a:solidFill>
              <a:latin typeface="Calibri" panose="020F0502020204030204" pitchFamily="34" charset="0"/>
            </a:endParaRPr>
          </a:p>
          <a:p>
            <a:pPr lvl="0">
              <a:buClr>
                <a:srgbClr val="000000"/>
              </a:buClr>
            </a:pPr>
            <a:r>
              <a:rPr lang="en-GB" sz="1600" b="1" kern="0" dirty="0">
                <a:solidFill>
                  <a:schemeClr val="bg1"/>
                </a:solidFill>
                <a:latin typeface="Calibri" panose="020F0502020204030204" pitchFamily="34" charset="0"/>
              </a:rPr>
              <a:t>Joanne Chilton, </a:t>
            </a:r>
          </a:p>
          <a:p>
            <a:pPr lvl="0">
              <a:buClr>
                <a:srgbClr val="000000"/>
              </a:buClr>
            </a:pPr>
            <a:r>
              <a:rPr lang="en-GB" sz="1600" b="1" kern="0" dirty="0">
                <a:solidFill>
                  <a:schemeClr val="bg1"/>
                </a:solidFill>
                <a:latin typeface="Calibri" panose="020F0502020204030204" pitchFamily="34" charset="0"/>
              </a:rPr>
              <a:t>Programme Director – ASC Transformation, </a:t>
            </a:r>
          </a:p>
          <a:p>
            <a:pPr lvl="0">
              <a:buClr>
                <a:srgbClr val="000000"/>
              </a:buClr>
            </a:pPr>
            <a:r>
              <a:rPr lang="en-GB" sz="1600" b="1" kern="0" dirty="0" err="1" smtClean="0">
                <a:solidFill>
                  <a:schemeClr val="bg1"/>
                </a:solidFill>
                <a:latin typeface="Calibri" panose="020F0502020204030204" pitchFamily="34" charset="0"/>
              </a:rPr>
              <a:t>GMHSCP</a:t>
            </a:r>
            <a:endParaRPr lang="en-GB" sz="1600" b="1" kern="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84083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3"/>
          <p:cNvSpPr txBox="1"/>
          <p:nvPr/>
        </p:nvSpPr>
        <p:spPr>
          <a:xfrm>
            <a:off x="352062" y="125116"/>
            <a:ext cx="5851968" cy="1470842"/>
          </a:xfrm>
          <a:prstGeom prst="rect">
            <a:avLst/>
          </a:prstGeom>
          <a:noFill/>
          <a:ln>
            <a:noFill/>
          </a:ln>
        </p:spPr>
        <p:txBody>
          <a:bodyPr spcFirstLastPara="1" wrap="square" lIns="0" tIns="0" rIns="0" bIns="0" anchor="ctr" anchorCtr="0">
            <a:noAutofit/>
          </a:bodyPr>
          <a:lstStyle/>
          <a:p>
            <a:pPr defTabSz="914400">
              <a:lnSpc>
                <a:spcPct val="115000"/>
              </a:lnSpc>
              <a:buClr>
                <a:srgbClr val="0070C0"/>
              </a:buClr>
              <a:buSzPts val="4000"/>
              <a:buFont typeface="Calibri"/>
              <a:buNone/>
            </a:pPr>
            <a:r>
              <a:rPr lang="en-GB" sz="4000" b="1" kern="0">
                <a:solidFill>
                  <a:srgbClr val="0070C0"/>
                </a:solidFill>
                <a:latin typeface="Calibri"/>
                <a:ea typeface="Calibri"/>
                <a:cs typeface="Calibri"/>
                <a:sym typeface="Calibri"/>
              </a:rPr>
              <a:t>Our behaviours are Manchester’s behaviours</a:t>
            </a:r>
            <a:endParaRPr sz="1200" kern="0">
              <a:solidFill>
                <a:srgbClr val="0070C0"/>
              </a:solidFill>
              <a:latin typeface="Calibri"/>
              <a:ea typeface="Calibri"/>
              <a:cs typeface="Calibri"/>
              <a:sym typeface="Calibri"/>
            </a:endParaRPr>
          </a:p>
        </p:txBody>
      </p:sp>
      <p:sp>
        <p:nvSpPr>
          <p:cNvPr id="130" name="Google Shape;130;p13"/>
          <p:cNvSpPr txBox="1"/>
          <p:nvPr/>
        </p:nvSpPr>
        <p:spPr>
          <a:xfrm>
            <a:off x="629611" y="3650597"/>
            <a:ext cx="8398399" cy="1815882"/>
          </a:xfrm>
          <a:prstGeom prst="rect">
            <a:avLst/>
          </a:prstGeom>
          <a:noFill/>
          <a:ln>
            <a:noFill/>
          </a:ln>
        </p:spPr>
        <p:txBody>
          <a:bodyPr spcFirstLastPara="1" wrap="square" lIns="91425" tIns="45700" rIns="91425" bIns="45700" anchor="t" anchorCtr="0">
            <a:noAutofit/>
          </a:bodyPr>
          <a:lstStyle/>
          <a:p>
            <a:pPr marL="342900" indent="-342900" defTabSz="914400">
              <a:buClr>
                <a:srgbClr val="000000"/>
              </a:buClr>
              <a:buSzPts val="2800"/>
              <a:buFont typeface="Arial"/>
              <a:buChar char="•"/>
            </a:pPr>
            <a:r>
              <a:rPr lang="en-GB" sz="2800" kern="0">
                <a:solidFill>
                  <a:srgbClr val="000000"/>
                </a:solidFill>
                <a:latin typeface="Calibri"/>
                <a:ea typeface="Calibri"/>
                <a:cs typeface="Calibri"/>
                <a:sym typeface="Calibri"/>
              </a:rPr>
              <a:t>Our approach been developed from the </a:t>
            </a:r>
            <a:r>
              <a:rPr lang="en-GB" sz="2800" b="1" kern="0">
                <a:solidFill>
                  <a:srgbClr val="000000"/>
                </a:solidFill>
                <a:latin typeface="Calibri"/>
                <a:ea typeface="Calibri"/>
                <a:cs typeface="Calibri"/>
                <a:sym typeface="Calibri"/>
              </a:rPr>
              <a:t>Our Manchester</a:t>
            </a:r>
            <a:r>
              <a:rPr lang="en-GB" sz="2800" kern="0">
                <a:solidFill>
                  <a:srgbClr val="000000"/>
                </a:solidFill>
                <a:latin typeface="Calibri"/>
                <a:ea typeface="Calibri"/>
                <a:cs typeface="Calibri"/>
                <a:sym typeface="Calibri"/>
              </a:rPr>
              <a:t> principles – citywide principles and behaviours developed in partnership with stakeholders and residents across the city</a:t>
            </a:r>
            <a:endParaRPr sz="1400" kern="0">
              <a:solidFill>
                <a:srgbClr val="000000"/>
              </a:solidFill>
              <a:cs typeface="Arial"/>
              <a:sym typeface="Arial"/>
            </a:endParaRPr>
          </a:p>
        </p:txBody>
      </p:sp>
      <p:sp>
        <p:nvSpPr>
          <p:cNvPr id="131" name="Google Shape;131;p13" descr="Image result for our manchester log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endParaRPr kern="0">
              <a:solidFill>
                <a:srgbClr val="000000"/>
              </a:solidFill>
              <a:latin typeface="Calibri"/>
              <a:ea typeface="Calibri"/>
              <a:cs typeface="Calibri"/>
              <a:sym typeface="Calibri"/>
            </a:endParaRPr>
          </a:p>
        </p:txBody>
      </p:sp>
      <p:pic>
        <p:nvPicPr>
          <p:cNvPr id="132" name="Google Shape;132;p13"/>
          <p:cNvPicPr preferRelativeResize="0"/>
          <p:nvPr/>
        </p:nvPicPr>
        <p:blipFill rotWithShape="1">
          <a:blip r:embed="rId3">
            <a:alphaModFix/>
          </a:blip>
          <a:srcRect/>
          <a:stretch/>
        </p:blipFill>
        <p:spPr>
          <a:xfrm>
            <a:off x="1292452" y="1858823"/>
            <a:ext cx="6715765" cy="1528908"/>
          </a:xfrm>
          <a:prstGeom prst="rect">
            <a:avLst/>
          </a:prstGeom>
          <a:noFill/>
          <a:ln>
            <a:noFill/>
          </a:ln>
        </p:spPr>
      </p:pic>
    </p:spTree>
    <p:extLst>
      <p:ext uri="{BB962C8B-B14F-4D97-AF65-F5344CB8AC3E}">
        <p14:creationId xmlns:p14="http://schemas.microsoft.com/office/powerpoint/2010/main" val="288526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4"/>
          <p:cNvPicPr preferRelativeResize="0"/>
          <p:nvPr/>
        </p:nvPicPr>
        <p:blipFill rotWithShape="1">
          <a:blip r:embed="rId3">
            <a:alphaModFix/>
          </a:blip>
          <a:srcRect l="4531" r="4531"/>
          <a:stretch/>
        </p:blipFill>
        <p:spPr>
          <a:xfrm>
            <a:off x="-32365" y="0"/>
            <a:ext cx="9230555" cy="6858000"/>
          </a:xfrm>
          <a:prstGeom prst="rect">
            <a:avLst/>
          </a:prstGeom>
          <a:noFill/>
          <a:ln>
            <a:noFill/>
          </a:ln>
        </p:spPr>
      </p:pic>
    </p:spTree>
    <p:extLst>
      <p:ext uri="{BB962C8B-B14F-4D97-AF65-F5344CB8AC3E}">
        <p14:creationId xmlns:p14="http://schemas.microsoft.com/office/powerpoint/2010/main" val="181397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p:nvPr/>
        </p:nvSpPr>
        <p:spPr>
          <a:xfrm>
            <a:off x="356734" y="1091930"/>
            <a:ext cx="8162233" cy="5102517"/>
          </a:xfrm>
          <a:prstGeom prst="rect">
            <a:avLst/>
          </a:prstGeom>
          <a:noFill/>
          <a:ln>
            <a:noFill/>
          </a:ln>
        </p:spPr>
        <p:txBody>
          <a:bodyPr spcFirstLastPara="1" wrap="square" lIns="91425" tIns="45700" rIns="91425" bIns="45700" anchor="t" anchorCtr="0">
            <a:noAutofit/>
          </a:bodyPr>
          <a:lstStyle/>
          <a:p>
            <a:pPr defTabSz="914400">
              <a:lnSpc>
                <a:spcPct val="80000"/>
              </a:lnSpc>
              <a:buClr>
                <a:srgbClr val="000000"/>
              </a:buClr>
              <a:buSzPts val="2585"/>
              <a:buFont typeface="Calibri"/>
              <a:buNone/>
            </a:pPr>
            <a:r>
              <a:rPr lang="en-GB" sz="2585" kern="0">
                <a:solidFill>
                  <a:srgbClr val="000000"/>
                </a:solidFill>
                <a:latin typeface="Calibri"/>
                <a:ea typeface="Calibri"/>
                <a:cs typeface="Calibri"/>
                <a:sym typeface="Calibri"/>
              </a:rPr>
              <a:t>Getting that right is the most important thing for us:</a:t>
            </a:r>
            <a:endParaRPr sz="1400" kern="0">
              <a:solidFill>
                <a:srgbClr val="000000"/>
              </a:solidFill>
              <a:cs typeface="Arial"/>
              <a:sym typeface="Arial"/>
            </a:endParaRPr>
          </a:p>
          <a:p>
            <a:pPr defTabSz="914400">
              <a:lnSpc>
                <a:spcPct val="80000"/>
              </a:lnSpc>
              <a:spcBef>
                <a:spcPts val="1100"/>
              </a:spcBef>
              <a:buClr>
                <a:srgbClr val="005EB8"/>
              </a:buClr>
              <a:buSzPts val="110"/>
              <a:buFont typeface="Calibri"/>
              <a:buNone/>
            </a:pPr>
            <a:endParaRPr sz="110" kern="0">
              <a:solidFill>
                <a:srgbClr val="005EB8"/>
              </a:solidFill>
              <a:latin typeface="Calibri"/>
              <a:ea typeface="Calibri"/>
              <a:cs typeface="Calibri"/>
              <a:sym typeface="Calibri"/>
            </a:endParaRPr>
          </a:p>
          <a:p>
            <a:pPr marL="457200" indent="-457200" defTabSz="914400">
              <a:lnSpc>
                <a:spcPct val="80000"/>
              </a:lnSpc>
              <a:spcBef>
                <a:spcPts val="1100"/>
              </a:spcBef>
              <a:buClr>
                <a:srgbClr val="005EB8"/>
              </a:buClr>
              <a:buSzPts val="2530"/>
              <a:buFont typeface="Arial"/>
              <a:buChar char="•"/>
            </a:pPr>
            <a:r>
              <a:rPr lang="en-GB" sz="2530" b="1" kern="0">
                <a:solidFill>
                  <a:srgbClr val="005EB8"/>
                </a:solidFill>
                <a:latin typeface="Calibri"/>
                <a:ea typeface="Calibri"/>
                <a:cs typeface="Calibri"/>
                <a:sym typeface="Calibri"/>
              </a:rPr>
              <a:t>Engaging our staff from day one – </a:t>
            </a:r>
            <a:r>
              <a:rPr lang="en-GB" sz="2530" kern="0">
                <a:solidFill>
                  <a:srgbClr val="000000"/>
                </a:solidFill>
                <a:latin typeface="Calibri"/>
                <a:ea typeface="Calibri"/>
                <a:cs typeface="Calibri"/>
                <a:sym typeface="Calibri"/>
              </a:rPr>
              <a:t>they’ve designed MLCO along with service users</a:t>
            </a:r>
            <a:endParaRPr sz="2530" kern="0">
              <a:solidFill>
                <a:srgbClr val="000000"/>
              </a:solidFill>
              <a:latin typeface="Calibri"/>
              <a:ea typeface="Calibri"/>
              <a:cs typeface="Calibri"/>
              <a:sym typeface="Calibri"/>
            </a:endParaRPr>
          </a:p>
          <a:p>
            <a:pPr marL="457200" indent="-457200" defTabSz="914400">
              <a:lnSpc>
                <a:spcPct val="80000"/>
              </a:lnSpc>
              <a:spcBef>
                <a:spcPts val="1100"/>
              </a:spcBef>
              <a:buClr>
                <a:srgbClr val="005EB8"/>
              </a:buClr>
              <a:buSzPts val="2530"/>
              <a:buFont typeface="Arial"/>
              <a:buChar char="•"/>
            </a:pPr>
            <a:r>
              <a:rPr lang="en-GB" sz="2530" b="1" kern="0">
                <a:solidFill>
                  <a:srgbClr val="005EB8"/>
                </a:solidFill>
                <a:latin typeface="Calibri"/>
                <a:ea typeface="Calibri"/>
                <a:cs typeface="Calibri"/>
                <a:sym typeface="Calibri"/>
              </a:rPr>
              <a:t>Cutting across boundaries </a:t>
            </a:r>
            <a:r>
              <a:rPr lang="en-GB" sz="2530" kern="0">
                <a:solidFill>
                  <a:srgbClr val="005EB8"/>
                </a:solidFill>
                <a:latin typeface="Calibri"/>
                <a:ea typeface="Calibri"/>
                <a:cs typeface="Calibri"/>
                <a:sym typeface="Calibri"/>
              </a:rPr>
              <a:t>– </a:t>
            </a:r>
            <a:r>
              <a:rPr lang="en-GB" sz="2530" kern="0">
                <a:solidFill>
                  <a:srgbClr val="000000"/>
                </a:solidFill>
                <a:latin typeface="Calibri"/>
                <a:ea typeface="Calibri"/>
                <a:cs typeface="Calibri"/>
                <a:sym typeface="Calibri"/>
              </a:rPr>
              <a:t>developing integrated posts open to health and social care staff for the first time, joint HR systems, OD and single appraisal processes</a:t>
            </a:r>
            <a:endParaRPr sz="1400" kern="0">
              <a:solidFill>
                <a:srgbClr val="000000"/>
              </a:solidFill>
              <a:cs typeface="Arial"/>
              <a:sym typeface="Arial"/>
            </a:endParaRPr>
          </a:p>
          <a:p>
            <a:pPr marL="457200" indent="-457200" defTabSz="914400">
              <a:lnSpc>
                <a:spcPct val="80000"/>
              </a:lnSpc>
              <a:spcBef>
                <a:spcPts val="1100"/>
              </a:spcBef>
              <a:buClr>
                <a:srgbClr val="005EB8"/>
              </a:buClr>
              <a:buSzPts val="2530"/>
              <a:buFont typeface="Arial"/>
              <a:buChar char="•"/>
            </a:pPr>
            <a:r>
              <a:rPr lang="en-GB" sz="2530" b="1" kern="0">
                <a:solidFill>
                  <a:srgbClr val="005EB8"/>
                </a:solidFill>
                <a:latin typeface="Calibri"/>
                <a:ea typeface="Calibri"/>
                <a:cs typeface="Calibri"/>
                <a:sym typeface="Calibri"/>
              </a:rPr>
              <a:t>Engaging the VCSE sector – </a:t>
            </a:r>
            <a:r>
              <a:rPr lang="en-GB" sz="2530" kern="0">
                <a:solidFill>
                  <a:srgbClr val="000000"/>
                </a:solidFill>
                <a:latin typeface="Calibri"/>
                <a:ea typeface="Calibri"/>
                <a:cs typeface="Calibri"/>
                <a:sym typeface="Calibri"/>
              </a:rPr>
              <a:t>seconding a VCSE leader into our team and creating a memorandum of understanding</a:t>
            </a:r>
            <a:endParaRPr sz="1400" kern="0">
              <a:solidFill>
                <a:srgbClr val="000000"/>
              </a:solidFill>
              <a:cs typeface="Arial"/>
              <a:sym typeface="Arial"/>
            </a:endParaRPr>
          </a:p>
          <a:p>
            <a:pPr marL="457200" indent="-457200" defTabSz="914400">
              <a:lnSpc>
                <a:spcPct val="80000"/>
              </a:lnSpc>
              <a:spcBef>
                <a:spcPts val="1100"/>
              </a:spcBef>
              <a:buClr>
                <a:srgbClr val="005EB8"/>
              </a:buClr>
              <a:buSzPts val="2530"/>
              <a:buFont typeface="Arial"/>
              <a:buChar char="•"/>
            </a:pPr>
            <a:r>
              <a:rPr lang="en-GB" sz="2530" b="1" kern="0">
                <a:solidFill>
                  <a:srgbClr val="005EB8"/>
                </a:solidFill>
                <a:latin typeface="Calibri"/>
                <a:ea typeface="Calibri"/>
                <a:cs typeface="Calibri"/>
                <a:sym typeface="Calibri"/>
              </a:rPr>
              <a:t>Bringing our team together </a:t>
            </a:r>
            <a:r>
              <a:rPr lang="en-GB" sz="2530" kern="0">
                <a:solidFill>
                  <a:srgbClr val="005EB8"/>
                </a:solidFill>
                <a:latin typeface="Calibri"/>
                <a:ea typeface="Calibri"/>
                <a:cs typeface="Calibri"/>
                <a:sym typeface="Calibri"/>
              </a:rPr>
              <a:t>– </a:t>
            </a:r>
            <a:r>
              <a:rPr lang="en-GB" sz="2530" kern="0">
                <a:solidFill>
                  <a:srgbClr val="000000"/>
                </a:solidFill>
                <a:latin typeface="Calibri"/>
                <a:ea typeface="Calibri"/>
                <a:cs typeface="Calibri"/>
                <a:sym typeface="Calibri"/>
              </a:rPr>
              <a:t>over 200 of our leaders and frontline staff at our first Freedom to Lead event</a:t>
            </a:r>
            <a:endParaRPr sz="1400" kern="0">
              <a:solidFill>
                <a:srgbClr val="000000"/>
              </a:solidFill>
              <a:cs typeface="Arial"/>
              <a:sym typeface="Arial"/>
            </a:endParaRPr>
          </a:p>
          <a:p>
            <a:pPr marL="457200" indent="-457200" defTabSz="914400">
              <a:lnSpc>
                <a:spcPct val="80000"/>
              </a:lnSpc>
              <a:spcBef>
                <a:spcPts val="1100"/>
              </a:spcBef>
              <a:buClr>
                <a:srgbClr val="005EB8"/>
              </a:buClr>
              <a:buSzPts val="2530"/>
              <a:buFont typeface="Arial"/>
              <a:buChar char="•"/>
            </a:pPr>
            <a:r>
              <a:rPr lang="en-GB" sz="2530" b="1" kern="0">
                <a:solidFill>
                  <a:srgbClr val="005EB8"/>
                </a:solidFill>
                <a:latin typeface="Calibri"/>
                <a:ea typeface="Calibri"/>
                <a:cs typeface="Calibri"/>
                <a:sym typeface="Calibri"/>
              </a:rPr>
              <a:t>Enhancing what’s in the city, not duplicating – </a:t>
            </a:r>
            <a:r>
              <a:rPr lang="en-GB" sz="2530" kern="0">
                <a:solidFill>
                  <a:srgbClr val="000000"/>
                </a:solidFill>
                <a:latin typeface="Calibri"/>
                <a:ea typeface="Calibri"/>
                <a:cs typeface="Calibri"/>
                <a:sym typeface="Calibri"/>
              </a:rPr>
              <a:t>working with our partners to develop great engagement in the city, building on what’s already going on in neighbourhoods.</a:t>
            </a:r>
            <a:endParaRPr sz="1400" kern="0">
              <a:solidFill>
                <a:srgbClr val="000000"/>
              </a:solidFill>
              <a:cs typeface="Arial"/>
              <a:sym typeface="Arial"/>
            </a:endParaRPr>
          </a:p>
          <a:p>
            <a:pPr defTabSz="914400">
              <a:lnSpc>
                <a:spcPct val="80000"/>
              </a:lnSpc>
              <a:spcBef>
                <a:spcPts val="1100"/>
              </a:spcBef>
              <a:buClr>
                <a:srgbClr val="005EB8"/>
              </a:buClr>
              <a:buSzPts val="1980"/>
              <a:buFont typeface="Calibri"/>
              <a:buNone/>
            </a:pPr>
            <a:endParaRPr sz="1979" kern="0">
              <a:solidFill>
                <a:srgbClr val="005EB8"/>
              </a:solidFill>
              <a:latin typeface="Calibri"/>
              <a:ea typeface="Calibri"/>
              <a:cs typeface="Calibri"/>
              <a:sym typeface="Calibri"/>
            </a:endParaRPr>
          </a:p>
        </p:txBody>
      </p:sp>
      <p:sp>
        <p:nvSpPr>
          <p:cNvPr id="145" name="Google Shape;145;p15"/>
          <p:cNvSpPr txBox="1">
            <a:spLocks noGrp="1"/>
          </p:cNvSpPr>
          <p:nvPr>
            <p:ph type="title"/>
          </p:nvPr>
        </p:nvSpPr>
        <p:spPr>
          <a:xfrm>
            <a:off x="450000" y="312821"/>
            <a:ext cx="8488054" cy="77457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5"/>
              </a:buClr>
              <a:buSzPts val="4800"/>
              <a:buFont typeface="Calibri"/>
              <a:buNone/>
            </a:pPr>
            <a:r>
              <a:rPr lang="en-GB" b="1">
                <a:solidFill>
                  <a:schemeClr val="accent5"/>
                </a:solidFill>
              </a:rPr>
              <a:t>A new culture</a:t>
            </a:r>
            <a:endParaRPr b="1">
              <a:solidFill>
                <a:schemeClr val="accent5"/>
              </a:solidFill>
            </a:endParaRPr>
          </a:p>
        </p:txBody>
      </p:sp>
      <p:pic>
        <p:nvPicPr>
          <p:cNvPr id="146" name="Google Shape;146;p15"/>
          <p:cNvPicPr preferRelativeResize="0"/>
          <p:nvPr/>
        </p:nvPicPr>
        <p:blipFill rotWithShape="1">
          <a:blip r:embed="rId3">
            <a:alphaModFix/>
          </a:blip>
          <a:srcRect t="35482" b="32678"/>
          <a:stretch/>
        </p:blipFill>
        <p:spPr>
          <a:xfrm>
            <a:off x="6639377" y="393329"/>
            <a:ext cx="2298677" cy="613558"/>
          </a:xfrm>
          <a:prstGeom prst="rect">
            <a:avLst/>
          </a:prstGeom>
          <a:noFill/>
          <a:ln>
            <a:noFill/>
          </a:ln>
        </p:spPr>
      </p:pic>
    </p:spTree>
    <p:extLst>
      <p:ext uri="{BB962C8B-B14F-4D97-AF65-F5344CB8AC3E}">
        <p14:creationId xmlns:p14="http://schemas.microsoft.com/office/powerpoint/2010/main" val="112927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6"/>
          <p:cNvPicPr preferRelativeResize="0"/>
          <p:nvPr/>
        </p:nvPicPr>
        <p:blipFill rotWithShape="1">
          <a:blip r:embed="rId3">
            <a:alphaModFix/>
          </a:blip>
          <a:srcRect/>
          <a:stretch/>
        </p:blipFill>
        <p:spPr>
          <a:xfrm>
            <a:off x="0" y="0"/>
            <a:ext cx="9144000" cy="6887882"/>
          </a:xfrm>
          <a:prstGeom prst="rect">
            <a:avLst/>
          </a:prstGeom>
          <a:noFill/>
          <a:ln>
            <a:noFill/>
          </a:ln>
        </p:spPr>
      </p:pic>
      <p:sp>
        <p:nvSpPr>
          <p:cNvPr id="153" name="Google Shape;153;p16"/>
          <p:cNvSpPr/>
          <p:nvPr/>
        </p:nvSpPr>
        <p:spPr>
          <a:xfrm>
            <a:off x="0" y="3212976"/>
            <a:ext cx="9144000" cy="504056"/>
          </a:xfrm>
          <a:prstGeom prst="rect">
            <a:avLst/>
          </a:prstGeom>
          <a:solidFill>
            <a:srgbClr val="AEABAB"/>
          </a:solidFill>
          <a:ln>
            <a:noFill/>
          </a:ln>
        </p:spPr>
        <p:txBody>
          <a:bodyPr spcFirstLastPara="1" wrap="square" lIns="91425" tIns="45700" rIns="91425" bIns="45700" anchor="ctr" anchorCtr="0">
            <a:noAutofit/>
          </a:bodyPr>
          <a:lstStyle/>
          <a:p>
            <a:pPr algn="ctr" defTabSz="914400">
              <a:buClr>
                <a:srgbClr val="000000"/>
              </a:buClr>
              <a:buFont typeface="Arial"/>
              <a:buNone/>
            </a:pPr>
            <a:r>
              <a:rPr lang="en-GB" sz="2800" kern="0">
                <a:solidFill>
                  <a:srgbClr val="FFFFFF"/>
                </a:solidFill>
                <a:ea typeface="Arial"/>
                <a:cs typeface="Arial"/>
                <a:sym typeface="Arial"/>
              </a:rPr>
              <a:t>Put down roots – expect to work together </a:t>
            </a:r>
            <a:endParaRPr sz="2800" kern="0">
              <a:solidFill>
                <a:srgbClr val="FFFFFF"/>
              </a:solidFill>
              <a:ea typeface="Arial"/>
              <a:cs typeface="Arial"/>
              <a:sym typeface="Arial"/>
            </a:endParaRPr>
          </a:p>
        </p:txBody>
      </p:sp>
    </p:spTree>
    <p:extLst>
      <p:ext uri="{BB962C8B-B14F-4D97-AF65-F5344CB8AC3E}">
        <p14:creationId xmlns:p14="http://schemas.microsoft.com/office/powerpoint/2010/main" val="6644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398225" y="494605"/>
            <a:ext cx="8280000" cy="149928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5"/>
              </a:buClr>
              <a:buSzPts val="2800"/>
              <a:buFont typeface="Calibri"/>
              <a:buNone/>
            </a:pPr>
            <a:r>
              <a:rPr lang="en-GB" sz="2800" b="1">
                <a:solidFill>
                  <a:schemeClr val="accent5"/>
                </a:solidFill>
              </a:rPr>
              <a:t>Integrated Neighbourhood Teams</a:t>
            </a:r>
            <a:endParaRPr sz="2800" b="1"/>
          </a:p>
        </p:txBody>
      </p:sp>
      <p:sp>
        <p:nvSpPr>
          <p:cNvPr id="159" name="Google Shape;159;p17"/>
          <p:cNvSpPr txBox="1"/>
          <p:nvPr/>
        </p:nvSpPr>
        <p:spPr>
          <a:xfrm>
            <a:off x="398225" y="1480384"/>
            <a:ext cx="5209950" cy="1908215"/>
          </a:xfrm>
          <a:prstGeom prst="rect">
            <a:avLst/>
          </a:prstGeom>
          <a:noFill/>
          <a:ln>
            <a:noFill/>
          </a:ln>
        </p:spPr>
        <p:txBody>
          <a:bodyPr spcFirstLastPara="1" wrap="square" lIns="91425" tIns="45700" rIns="91425" bIns="45700" anchor="t" anchorCtr="0">
            <a:noAutofit/>
          </a:bodyPr>
          <a:lstStyle/>
          <a:p>
            <a:pPr marL="285750" indent="-285750" defTabSz="914400">
              <a:buClr>
                <a:srgbClr val="000000"/>
              </a:buClr>
              <a:buSzPts val="1800"/>
              <a:buFont typeface="Arial"/>
              <a:buChar char="•"/>
            </a:pPr>
            <a:r>
              <a:rPr lang="en-GB" kern="0">
                <a:solidFill>
                  <a:srgbClr val="000000"/>
                </a:solidFill>
                <a:latin typeface="Calibri"/>
                <a:ea typeface="Calibri"/>
                <a:cs typeface="Calibri"/>
                <a:sym typeface="Calibri"/>
              </a:rPr>
              <a:t>12 teams now being established across the city</a:t>
            </a:r>
            <a:endParaRPr sz="1400" kern="0">
              <a:solidFill>
                <a:srgbClr val="000000"/>
              </a:solidFill>
              <a:cs typeface="Arial"/>
              <a:sym typeface="Arial"/>
            </a:endParaRPr>
          </a:p>
          <a:p>
            <a:pPr marL="285750" indent="-285750" defTabSz="914400">
              <a:spcBef>
                <a:spcPts val="600"/>
              </a:spcBef>
              <a:buClr>
                <a:srgbClr val="000000"/>
              </a:buClr>
              <a:buSzPts val="1800"/>
              <a:buFont typeface="Arial"/>
              <a:buChar char="•"/>
            </a:pPr>
            <a:r>
              <a:rPr lang="en-GB" kern="0">
                <a:solidFill>
                  <a:srgbClr val="000000"/>
                </a:solidFill>
                <a:latin typeface="Calibri"/>
                <a:ea typeface="Calibri"/>
                <a:cs typeface="Calibri"/>
                <a:sym typeface="Calibri"/>
              </a:rPr>
              <a:t>Each team has a neighbourhood ‘quintet’ team of neighbourhood team lead, GP lead, nurse lead, social care lead and mental health lead</a:t>
            </a:r>
            <a:endParaRPr sz="1400" kern="0">
              <a:solidFill>
                <a:srgbClr val="000000"/>
              </a:solidFill>
              <a:cs typeface="Arial"/>
              <a:sym typeface="Arial"/>
            </a:endParaRPr>
          </a:p>
          <a:p>
            <a:pPr marL="285750" indent="-285750" defTabSz="914400">
              <a:spcBef>
                <a:spcPts val="600"/>
              </a:spcBef>
              <a:buClr>
                <a:srgbClr val="000000"/>
              </a:buClr>
              <a:buSzPts val="1800"/>
              <a:buFont typeface="Arial"/>
              <a:buChar char="•"/>
            </a:pPr>
            <a:r>
              <a:rPr lang="en-GB" kern="0">
                <a:solidFill>
                  <a:srgbClr val="000000"/>
                </a:solidFill>
                <a:latin typeface="Calibri"/>
                <a:ea typeface="Calibri"/>
                <a:cs typeface="Calibri"/>
                <a:sym typeface="Calibri"/>
              </a:rPr>
              <a:t>Integrated hubs so health and social care teams are working together day to day</a:t>
            </a:r>
            <a:endParaRPr kern="0">
              <a:solidFill>
                <a:srgbClr val="000000"/>
              </a:solidFill>
              <a:latin typeface="Calibri"/>
              <a:ea typeface="Calibri"/>
              <a:cs typeface="Calibri"/>
              <a:sym typeface="Calibri"/>
            </a:endParaRPr>
          </a:p>
        </p:txBody>
      </p:sp>
      <p:sp>
        <p:nvSpPr>
          <p:cNvPr id="160" name="Google Shape;160;p17"/>
          <p:cNvSpPr txBox="1"/>
          <p:nvPr/>
        </p:nvSpPr>
        <p:spPr>
          <a:xfrm>
            <a:off x="325711" y="-107317"/>
            <a:ext cx="9068278" cy="1331089"/>
          </a:xfrm>
          <a:prstGeom prst="rect">
            <a:avLst/>
          </a:prstGeom>
          <a:noFill/>
          <a:ln>
            <a:noFill/>
          </a:ln>
        </p:spPr>
        <p:txBody>
          <a:bodyPr spcFirstLastPara="1" wrap="square" lIns="0" tIns="0" rIns="0" bIns="0" anchor="ctr" anchorCtr="0">
            <a:noAutofit/>
          </a:bodyPr>
          <a:lstStyle/>
          <a:p>
            <a:pPr defTabSz="914400">
              <a:buClr>
                <a:srgbClr val="312783"/>
              </a:buClr>
              <a:buSzPts val="4400"/>
              <a:buFont typeface="Calibri"/>
              <a:buNone/>
            </a:pPr>
            <a:r>
              <a:rPr lang="en-GB" sz="4400" b="1" kern="0">
                <a:solidFill>
                  <a:srgbClr val="312783"/>
                </a:solidFill>
                <a:latin typeface="Calibri"/>
                <a:ea typeface="Calibri"/>
                <a:cs typeface="Calibri"/>
                <a:sym typeface="Calibri"/>
              </a:rPr>
              <a:t>Making the difference</a:t>
            </a:r>
            <a:endParaRPr sz="1400" kern="0">
              <a:solidFill>
                <a:srgbClr val="000000"/>
              </a:solidFill>
              <a:cs typeface="Arial"/>
              <a:sym typeface="Arial"/>
            </a:endParaRPr>
          </a:p>
        </p:txBody>
      </p:sp>
      <p:sp>
        <p:nvSpPr>
          <p:cNvPr id="161" name="Google Shape;161;p17"/>
          <p:cNvSpPr txBox="1"/>
          <p:nvPr/>
        </p:nvSpPr>
        <p:spPr>
          <a:xfrm>
            <a:off x="398225" y="3101447"/>
            <a:ext cx="8280000" cy="1499286"/>
          </a:xfrm>
          <a:prstGeom prst="rect">
            <a:avLst/>
          </a:prstGeom>
          <a:noFill/>
          <a:ln>
            <a:noFill/>
          </a:ln>
        </p:spPr>
        <p:txBody>
          <a:bodyPr spcFirstLastPara="1" wrap="square" lIns="0" tIns="0" rIns="0" bIns="0" anchor="ctr" anchorCtr="0">
            <a:noAutofit/>
          </a:bodyPr>
          <a:lstStyle/>
          <a:p>
            <a:pPr defTabSz="914400">
              <a:lnSpc>
                <a:spcPct val="90000"/>
              </a:lnSpc>
              <a:buClr>
                <a:srgbClr val="4472C4"/>
              </a:buClr>
              <a:buSzPts val="2800"/>
              <a:buFont typeface="Calibri"/>
              <a:buNone/>
            </a:pPr>
            <a:r>
              <a:rPr lang="en-GB" sz="2800" b="1" kern="0">
                <a:solidFill>
                  <a:srgbClr val="4472C4"/>
                </a:solidFill>
                <a:latin typeface="Calibri"/>
                <a:ea typeface="Calibri"/>
                <a:cs typeface="Calibri"/>
                <a:sym typeface="Calibri"/>
              </a:rPr>
              <a:t>Manchester Community Response</a:t>
            </a:r>
            <a:endParaRPr sz="2800" b="1" kern="0">
              <a:solidFill>
                <a:srgbClr val="312783"/>
              </a:solidFill>
              <a:latin typeface="Calibri"/>
              <a:ea typeface="Calibri"/>
              <a:cs typeface="Calibri"/>
              <a:sym typeface="Calibri"/>
            </a:endParaRPr>
          </a:p>
        </p:txBody>
      </p:sp>
      <p:sp>
        <p:nvSpPr>
          <p:cNvPr id="162" name="Google Shape;162;p17"/>
          <p:cNvSpPr txBox="1"/>
          <p:nvPr/>
        </p:nvSpPr>
        <p:spPr>
          <a:xfrm>
            <a:off x="398225" y="4087226"/>
            <a:ext cx="5209950" cy="1831271"/>
          </a:xfrm>
          <a:prstGeom prst="rect">
            <a:avLst/>
          </a:prstGeom>
          <a:noFill/>
          <a:ln>
            <a:noFill/>
          </a:ln>
        </p:spPr>
        <p:txBody>
          <a:bodyPr spcFirstLastPara="1" wrap="square" lIns="91425" tIns="45700" rIns="91425" bIns="45700" anchor="t" anchorCtr="0">
            <a:noAutofit/>
          </a:bodyPr>
          <a:lstStyle/>
          <a:p>
            <a:pPr marL="285750" indent="-285750" defTabSz="914400">
              <a:buClr>
                <a:srgbClr val="000000"/>
              </a:buClr>
              <a:buSzPts val="1800"/>
              <a:buFont typeface="Arial"/>
              <a:buChar char="•"/>
            </a:pPr>
            <a:r>
              <a:rPr lang="en-GB" kern="0">
                <a:solidFill>
                  <a:srgbClr val="000000"/>
                </a:solidFill>
                <a:latin typeface="Calibri"/>
                <a:ea typeface="Calibri"/>
                <a:cs typeface="Calibri"/>
                <a:sym typeface="Calibri"/>
              </a:rPr>
              <a:t>Prevents patients needing to be admitted to hospital by providing highly skilled crisis care in the community</a:t>
            </a:r>
            <a:endParaRPr sz="1400" kern="0">
              <a:solidFill>
                <a:srgbClr val="000000"/>
              </a:solidFill>
              <a:cs typeface="Arial"/>
              <a:sym typeface="Arial"/>
            </a:endParaRPr>
          </a:p>
          <a:p>
            <a:pPr marL="285750" indent="-285750" defTabSz="914400">
              <a:spcBef>
                <a:spcPts val="600"/>
              </a:spcBef>
              <a:buClr>
                <a:srgbClr val="000000"/>
              </a:buClr>
              <a:buSzPts val="1800"/>
              <a:buFont typeface="Arial"/>
              <a:buChar char="•"/>
            </a:pPr>
            <a:r>
              <a:rPr lang="en-GB" kern="0">
                <a:solidFill>
                  <a:srgbClr val="000000"/>
                </a:solidFill>
                <a:latin typeface="Calibri"/>
                <a:ea typeface="Calibri"/>
                <a:cs typeface="Calibri"/>
                <a:sym typeface="Calibri"/>
              </a:rPr>
              <a:t>72 hours of crisis care delivered by advanced practitioners and a wider health &amp; social care team before onward referral and support</a:t>
            </a:r>
            <a:endParaRPr sz="1400" kern="0">
              <a:solidFill>
                <a:srgbClr val="000000"/>
              </a:solidFill>
              <a:cs typeface="Arial"/>
              <a:sym typeface="Arial"/>
            </a:endParaRPr>
          </a:p>
        </p:txBody>
      </p:sp>
      <p:pic>
        <p:nvPicPr>
          <p:cNvPr id="163" name="Google Shape;163;p17"/>
          <p:cNvPicPr preferRelativeResize="0"/>
          <p:nvPr/>
        </p:nvPicPr>
        <p:blipFill rotWithShape="1">
          <a:blip r:embed="rId3">
            <a:alphaModFix/>
          </a:blip>
          <a:srcRect/>
          <a:stretch/>
        </p:blipFill>
        <p:spPr>
          <a:xfrm>
            <a:off x="6164284" y="1103586"/>
            <a:ext cx="2737977" cy="2737977"/>
          </a:xfrm>
          <a:prstGeom prst="rect">
            <a:avLst/>
          </a:prstGeom>
          <a:noFill/>
          <a:ln>
            <a:noFill/>
          </a:ln>
        </p:spPr>
      </p:pic>
      <p:pic>
        <p:nvPicPr>
          <p:cNvPr id="164" name="Google Shape;164;p17"/>
          <p:cNvPicPr preferRelativeResize="0"/>
          <p:nvPr/>
        </p:nvPicPr>
        <p:blipFill rotWithShape="1">
          <a:blip r:embed="rId4">
            <a:alphaModFix/>
          </a:blip>
          <a:srcRect/>
          <a:stretch/>
        </p:blipFill>
        <p:spPr>
          <a:xfrm>
            <a:off x="6048671" y="3745890"/>
            <a:ext cx="2853590" cy="2853590"/>
          </a:xfrm>
          <a:prstGeom prst="rect">
            <a:avLst/>
          </a:prstGeom>
          <a:noFill/>
          <a:ln>
            <a:noFill/>
          </a:ln>
        </p:spPr>
      </p:pic>
    </p:spTree>
    <p:extLst>
      <p:ext uri="{BB962C8B-B14F-4D97-AF65-F5344CB8AC3E}">
        <p14:creationId xmlns:p14="http://schemas.microsoft.com/office/powerpoint/2010/main" val="384950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398225" y="494605"/>
            <a:ext cx="8280000" cy="149928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5"/>
              </a:buClr>
              <a:buSzPts val="2800"/>
              <a:buFont typeface="Calibri"/>
              <a:buNone/>
            </a:pPr>
            <a:r>
              <a:rPr lang="en-GB" sz="2800" b="1">
                <a:solidFill>
                  <a:schemeClr val="accent5"/>
                </a:solidFill>
              </a:rPr>
              <a:t>High Impact Primary Care</a:t>
            </a:r>
            <a:endParaRPr sz="2800" b="1">
              <a:solidFill>
                <a:schemeClr val="accent5"/>
              </a:solidFill>
            </a:endParaRPr>
          </a:p>
        </p:txBody>
      </p:sp>
      <p:sp>
        <p:nvSpPr>
          <p:cNvPr id="170" name="Google Shape;170;p18"/>
          <p:cNvSpPr txBox="1"/>
          <p:nvPr/>
        </p:nvSpPr>
        <p:spPr>
          <a:xfrm>
            <a:off x="398225" y="1480384"/>
            <a:ext cx="5209950" cy="2539157"/>
          </a:xfrm>
          <a:prstGeom prst="rect">
            <a:avLst/>
          </a:prstGeom>
          <a:noFill/>
          <a:ln>
            <a:noFill/>
          </a:ln>
        </p:spPr>
        <p:txBody>
          <a:bodyPr spcFirstLastPara="1" wrap="square" lIns="91425" tIns="45700" rIns="91425" bIns="45700" anchor="t" anchorCtr="0">
            <a:noAutofit/>
          </a:bodyPr>
          <a:lstStyle/>
          <a:p>
            <a:pPr marL="285750" indent="-285750" defTabSz="914400">
              <a:buClr>
                <a:srgbClr val="000000"/>
              </a:buClr>
              <a:buSzPts val="1800"/>
              <a:buFont typeface="Arial"/>
              <a:buChar char="•"/>
            </a:pPr>
            <a:r>
              <a:rPr lang="en-GB" kern="0">
                <a:solidFill>
                  <a:srgbClr val="000000"/>
                </a:solidFill>
                <a:latin typeface="Calibri"/>
                <a:ea typeface="Calibri"/>
                <a:cs typeface="Calibri"/>
                <a:sym typeface="Calibri"/>
              </a:rPr>
              <a:t>High Impact Primary Care (HIPC) pilots are in place in three neighbourhoods in the city</a:t>
            </a:r>
            <a:endParaRPr sz="1400" kern="0">
              <a:solidFill>
                <a:srgbClr val="000000"/>
              </a:solidFill>
              <a:cs typeface="Arial"/>
              <a:sym typeface="Arial"/>
            </a:endParaRPr>
          </a:p>
          <a:p>
            <a:pPr marL="285750" indent="-285750" defTabSz="914400">
              <a:spcBef>
                <a:spcPts val="600"/>
              </a:spcBef>
              <a:buClr>
                <a:srgbClr val="000000"/>
              </a:buClr>
              <a:buSzPts val="1800"/>
              <a:buFont typeface="Arial"/>
              <a:buChar char="•"/>
            </a:pPr>
            <a:r>
              <a:rPr lang="en-GB" kern="0">
                <a:solidFill>
                  <a:srgbClr val="000000"/>
                </a:solidFill>
                <a:latin typeface="Calibri"/>
                <a:ea typeface="Calibri"/>
                <a:cs typeface="Calibri"/>
                <a:sym typeface="Calibri"/>
              </a:rPr>
              <a:t>International best practice model of health and social care intervention with the most vulnerable 2% of the population</a:t>
            </a:r>
            <a:endParaRPr sz="1400" kern="0">
              <a:solidFill>
                <a:srgbClr val="000000"/>
              </a:solidFill>
              <a:cs typeface="Arial"/>
              <a:sym typeface="Arial"/>
            </a:endParaRPr>
          </a:p>
          <a:p>
            <a:pPr marL="285750" indent="-285750" defTabSz="914400">
              <a:spcBef>
                <a:spcPts val="600"/>
              </a:spcBef>
              <a:buClr>
                <a:srgbClr val="000000"/>
              </a:buClr>
              <a:buSzPts val="1800"/>
              <a:buFont typeface="Arial"/>
              <a:buChar char="•"/>
            </a:pPr>
            <a:r>
              <a:rPr lang="en-GB" kern="0">
                <a:solidFill>
                  <a:srgbClr val="000000"/>
                </a:solidFill>
                <a:latin typeface="Calibri"/>
                <a:ea typeface="Calibri"/>
                <a:cs typeface="Calibri"/>
                <a:sym typeface="Calibri"/>
              </a:rPr>
              <a:t>Led by a GP, working alongside a nurse, social worker, wellbeing adviser and pharmacist.</a:t>
            </a:r>
            <a:endParaRPr kern="0">
              <a:solidFill>
                <a:srgbClr val="000000"/>
              </a:solidFill>
              <a:latin typeface="Calibri"/>
              <a:ea typeface="Calibri"/>
              <a:cs typeface="Calibri"/>
              <a:sym typeface="Calibri"/>
            </a:endParaRPr>
          </a:p>
          <a:p>
            <a:pPr marL="285750" indent="-171450" defTabSz="914400">
              <a:spcBef>
                <a:spcPts val="600"/>
              </a:spcBef>
              <a:buClr>
                <a:srgbClr val="000000"/>
              </a:buClr>
              <a:buSzPts val="1800"/>
              <a:buFont typeface="Arial"/>
              <a:buNone/>
            </a:pPr>
            <a:endParaRPr kern="0">
              <a:solidFill>
                <a:srgbClr val="000000"/>
              </a:solidFill>
              <a:latin typeface="Calibri"/>
              <a:ea typeface="Calibri"/>
              <a:cs typeface="Calibri"/>
              <a:sym typeface="Calibri"/>
            </a:endParaRPr>
          </a:p>
        </p:txBody>
      </p:sp>
      <p:sp>
        <p:nvSpPr>
          <p:cNvPr id="171" name="Google Shape;171;p18"/>
          <p:cNvSpPr txBox="1"/>
          <p:nvPr/>
        </p:nvSpPr>
        <p:spPr>
          <a:xfrm>
            <a:off x="325711" y="-107317"/>
            <a:ext cx="9068278" cy="1331089"/>
          </a:xfrm>
          <a:prstGeom prst="rect">
            <a:avLst/>
          </a:prstGeom>
          <a:noFill/>
          <a:ln>
            <a:noFill/>
          </a:ln>
        </p:spPr>
        <p:txBody>
          <a:bodyPr spcFirstLastPara="1" wrap="square" lIns="0" tIns="0" rIns="0" bIns="0" anchor="ctr" anchorCtr="0">
            <a:noAutofit/>
          </a:bodyPr>
          <a:lstStyle/>
          <a:p>
            <a:pPr defTabSz="914400">
              <a:buClr>
                <a:srgbClr val="312783"/>
              </a:buClr>
              <a:buSzPts val="4400"/>
              <a:buFont typeface="Calibri"/>
              <a:buNone/>
            </a:pPr>
            <a:r>
              <a:rPr lang="en-GB" sz="4400" b="1" kern="0">
                <a:solidFill>
                  <a:srgbClr val="312783"/>
                </a:solidFill>
                <a:latin typeface="Calibri"/>
                <a:ea typeface="Calibri"/>
                <a:cs typeface="Calibri"/>
                <a:sym typeface="Calibri"/>
              </a:rPr>
              <a:t>Making the difference</a:t>
            </a:r>
            <a:endParaRPr sz="1400" kern="0">
              <a:solidFill>
                <a:srgbClr val="000000"/>
              </a:solidFill>
              <a:cs typeface="Arial"/>
              <a:sym typeface="Arial"/>
            </a:endParaRPr>
          </a:p>
        </p:txBody>
      </p:sp>
      <p:sp>
        <p:nvSpPr>
          <p:cNvPr id="172" name="Google Shape;172;p18"/>
          <p:cNvSpPr txBox="1"/>
          <p:nvPr/>
        </p:nvSpPr>
        <p:spPr>
          <a:xfrm>
            <a:off x="398225" y="3269898"/>
            <a:ext cx="8280000" cy="1499286"/>
          </a:xfrm>
          <a:prstGeom prst="rect">
            <a:avLst/>
          </a:prstGeom>
          <a:noFill/>
          <a:ln>
            <a:noFill/>
          </a:ln>
        </p:spPr>
        <p:txBody>
          <a:bodyPr spcFirstLastPara="1" wrap="square" lIns="0" tIns="0" rIns="0" bIns="0" anchor="ctr" anchorCtr="0">
            <a:noAutofit/>
          </a:bodyPr>
          <a:lstStyle/>
          <a:p>
            <a:pPr defTabSz="914400">
              <a:lnSpc>
                <a:spcPct val="90000"/>
              </a:lnSpc>
              <a:buClr>
                <a:srgbClr val="4472C4"/>
              </a:buClr>
              <a:buSzPts val="2800"/>
              <a:buFont typeface="Calibri"/>
              <a:buNone/>
            </a:pPr>
            <a:r>
              <a:rPr lang="en-GB" sz="2800" b="1" kern="0">
                <a:solidFill>
                  <a:srgbClr val="4472C4"/>
                </a:solidFill>
                <a:latin typeface="Calibri"/>
                <a:ea typeface="Calibri"/>
                <a:cs typeface="Calibri"/>
                <a:sym typeface="Calibri"/>
              </a:rPr>
              <a:t>Supporting hospital flow</a:t>
            </a:r>
            <a:endParaRPr sz="2800" b="1" kern="0">
              <a:solidFill>
                <a:srgbClr val="312783"/>
              </a:solidFill>
              <a:latin typeface="Calibri"/>
              <a:ea typeface="Calibri"/>
              <a:cs typeface="Calibri"/>
              <a:sym typeface="Calibri"/>
            </a:endParaRPr>
          </a:p>
        </p:txBody>
      </p:sp>
      <p:sp>
        <p:nvSpPr>
          <p:cNvPr id="173" name="Google Shape;173;p18"/>
          <p:cNvSpPr txBox="1"/>
          <p:nvPr/>
        </p:nvSpPr>
        <p:spPr>
          <a:xfrm>
            <a:off x="398225" y="4211461"/>
            <a:ext cx="5209950" cy="1676741"/>
          </a:xfrm>
          <a:prstGeom prst="rect">
            <a:avLst/>
          </a:prstGeom>
          <a:noFill/>
          <a:ln>
            <a:noFill/>
          </a:ln>
        </p:spPr>
        <p:txBody>
          <a:bodyPr spcFirstLastPara="1" wrap="square" lIns="91425" tIns="45700" rIns="91425" bIns="45700" anchor="t" anchorCtr="0">
            <a:noAutofit/>
          </a:bodyPr>
          <a:lstStyle/>
          <a:p>
            <a:pPr marL="285750" indent="-285750" defTabSz="914400">
              <a:lnSpc>
                <a:spcPct val="107000"/>
              </a:lnSpc>
              <a:buClr>
                <a:srgbClr val="000000"/>
              </a:buClr>
              <a:buSzPts val="1800"/>
              <a:buFont typeface="Arial"/>
              <a:buChar char="•"/>
            </a:pPr>
            <a:r>
              <a:rPr lang="en-GB" kern="0">
                <a:solidFill>
                  <a:srgbClr val="000000"/>
                </a:solidFill>
                <a:latin typeface="Calibri"/>
                <a:ea typeface="Calibri"/>
                <a:cs typeface="Calibri"/>
                <a:sym typeface="Calibri"/>
              </a:rPr>
              <a:t>Focusing on ‘super stranded’ patients waiting for discharge from hospital for the longest time</a:t>
            </a:r>
            <a:endParaRPr sz="1400" kern="0">
              <a:solidFill>
                <a:srgbClr val="000000"/>
              </a:solidFill>
              <a:cs typeface="Arial"/>
              <a:sym typeface="Arial"/>
            </a:endParaRPr>
          </a:p>
          <a:p>
            <a:pPr marL="285750" indent="-285750" defTabSz="914400">
              <a:lnSpc>
                <a:spcPct val="107000"/>
              </a:lnSpc>
              <a:spcBef>
                <a:spcPts val="800"/>
              </a:spcBef>
              <a:buClr>
                <a:srgbClr val="000000"/>
              </a:buClr>
              <a:buSzPts val="1800"/>
              <a:buFont typeface="Arial"/>
              <a:buChar char="•"/>
            </a:pPr>
            <a:r>
              <a:rPr lang="en-GB" kern="0">
                <a:solidFill>
                  <a:srgbClr val="000000"/>
                </a:solidFill>
                <a:latin typeface="Calibri"/>
                <a:ea typeface="Calibri"/>
                <a:cs typeface="Calibri"/>
                <a:sym typeface="Calibri"/>
              </a:rPr>
              <a:t>Using our integrated role across health and social care to better coordinate discharge of these complex patients back to the community.</a:t>
            </a:r>
            <a:endParaRPr kern="0">
              <a:solidFill>
                <a:srgbClr val="000000"/>
              </a:solidFill>
              <a:latin typeface="Calibri"/>
              <a:ea typeface="Calibri"/>
              <a:cs typeface="Calibri"/>
              <a:sym typeface="Calibri"/>
            </a:endParaRPr>
          </a:p>
        </p:txBody>
      </p:sp>
      <p:pic>
        <p:nvPicPr>
          <p:cNvPr id="174" name="Google Shape;174;p18"/>
          <p:cNvPicPr preferRelativeResize="0"/>
          <p:nvPr/>
        </p:nvPicPr>
        <p:blipFill rotWithShape="1">
          <a:blip r:embed="rId3">
            <a:alphaModFix/>
          </a:blip>
          <a:srcRect/>
          <a:stretch/>
        </p:blipFill>
        <p:spPr>
          <a:xfrm>
            <a:off x="6072004" y="3786350"/>
            <a:ext cx="2840421" cy="2840421"/>
          </a:xfrm>
          <a:prstGeom prst="rect">
            <a:avLst/>
          </a:prstGeom>
          <a:noFill/>
          <a:ln>
            <a:noFill/>
          </a:ln>
        </p:spPr>
      </p:pic>
      <p:pic>
        <p:nvPicPr>
          <p:cNvPr id="175" name="Google Shape;175;p18"/>
          <p:cNvPicPr preferRelativeResize="0"/>
          <p:nvPr/>
        </p:nvPicPr>
        <p:blipFill rotWithShape="1">
          <a:blip r:embed="rId4">
            <a:alphaModFix/>
          </a:blip>
          <a:srcRect/>
          <a:stretch/>
        </p:blipFill>
        <p:spPr>
          <a:xfrm>
            <a:off x="6208639" y="963259"/>
            <a:ext cx="2567152" cy="2567152"/>
          </a:xfrm>
          <a:prstGeom prst="rect">
            <a:avLst/>
          </a:prstGeom>
          <a:noFill/>
          <a:ln>
            <a:noFill/>
          </a:ln>
        </p:spPr>
      </p:pic>
    </p:spTree>
    <p:extLst>
      <p:ext uri="{BB962C8B-B14F-4D97-AF65-F5344CB8AC3E}">
        <p14:creationId xmlns:p14="http://schemas.microsoft.com/office/powerpoint/2010/main" val="217379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descr="coming_together.jpg"/>
          <p:cNvPicPr preferRelativeResize="0"/>
          <p:nvPr/>
        </p:nvPicPr>
        <p:blipFill rotWithShape="1">
          <a:blip r:embed="rId3">
            <a:alphaModFix/>
          </a:blip>
          <a:srcRect/>
          <a:stretch/>
        </p:blipFill>
        <p:spPr>
          <a:xfrm>
            <a:off x="0" y="0"/>
            <a:ext cx="9143999" cy="6858000"/>
          </a:xfrm>
          <a:prstGeom prst="rect">
            <a:avLst/>
          </a:prstGeom>
          <a:noFill/>
          <a:ln>
            <a:noFill/>
          </a:ln>
        </p:spPr>
      </p:pic>
    </p:spTree>
    <p:extLst>
      <p:ext uri="{BB962C8B-B14F-4D97-AF65-F5344CB8AC3E}">
        <p14:creationId xmlns:p14="http://schemas.microsoft.com/office/powerpoint/2010/main" val="198405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159" y="1567543"/>
            <a:ext cx="7893698" cy="738664"/>
          </a:xfrm>
          <a:prstGeom prst="rect">
            <a:avLst/>
          </a:prstGeom>
          <a:noFill/>
        </p:spPr>
        <p:txBody>
          <a:bodyPr wrap="square" rtlCol="0">
            <a:spAutoFit/>
          </a:bodyPr>
          <a:lstStyle/>
          <a:p>
            <a:pPr defTabSz="914400">
              <a:buClr>
                <a:srgbClr val="000000"/>
              </a:buClr>
              <a:buFont typeface="Arial"/>
              <a:buNone/>
            </a:pPr>
            <a:r>
              <a:rPr lang="en-GB" sz="1400" kern="0" dirty="0">
                <a:solidFill>
                  <a:srgbClr val="000000"/>
                </a:solidFill>
                <a:cs typeface="Arial"/>
                <a:sym typeface="Arial"/>
                <a:hlinkClick r:id="rId2"/>
              </a:rPr>
              <a:t>https://</a:t>
            </a:r>
            <a:r>
              <a:rPr lang="en-GB" sz="1400" kern="0" dirty="0" smtClean="0">
                <a:solidFill>
                  <a:srgbClr val="000000"/>
                </a:solidFill>
                <a:cs typeface="Arial"/>
                <a:sym typeface="Arial"/>
                <a:hlinkClick r:id="rId2"/>
              </a:rPr>
              <a:t>www.youtube.com/watch?v=0eVUrSLA7BQ</a:t>
            </a:r>
            <a:endParaRPr lang="en-GB" sz="1400" kern="0" dirty="0" smtClean="0">
              <a:solidFill>
                <a:srgbClr val="000000"/>
              </a:solidFill>
              <a:cs typeface="Arial"/>
              <a:sym typeface="Arial"/>
            </a:endParaRPr>
          </a:p>
          <a:p>
            <a:pPr defTabSz="914400">
              <a:buClr>
                <a:srgbClr val="000000"/>
              </a:buClr>
              <a:buFont typeface="Arial"/>
              <a:buNone/>
            </a:pPr>
            <a:endParaRPr lang="en-GB" sz="1400" kern="0" dirty="0">
              <a:solidFill>
                <a:srgbClr val="000000"/>
              </a:solidFill>
              <a:cs typeface="Arial"/>
              <a:sym typeface="Arial"/>
            </a:endParaRPr>
          </a:p>
          <a:p>
            <a:pPr defTabSz="914400">
              <a:buClr>
                <a:srgbClr val="000000"/>
              </a:buClr>
              <a:buFont typeface="Arial"/>
              <a:buNone/>
            </a:pPr>
            <a:endParaRPr lang="en-GB" sz="1400" kern="0" dirty="0">
              <a:solidFill>
                <a:srgbClr val="000000"/>
              </a:solidFill>
              <a:cs typeface="Arial"/>
              <a:sym typeface="Arial"/>
            </a:endParaRPr>
          </a:p>
        </p:txBody>
      </p:sp>
    </p:spTree>
    <p:extLst>
      <p:ext uri="{BB962C8B-B14F-4D97-AF65-F5344CB8AC3E}">
        <p14:creationId xmlns:p14="http://schemas.microsoft.com/office/powerpoint/2010/main" val="90137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3120" y="2539763"/>
            <a:ext cx="8229600" cy="1143000"/>
          </a:xfrm>
        </p:spPr>
        <p:txBody>
          <a:bodyPr/>
          <a:lstStyle/>
          <a:p>
            <a:r>
              <a:rPr lang="en-US" sz="3200" dirty="0" smtClean="0"/>
              <a:t>The gm adult social care transformation </a:t>
            </a:r>
            <a:r>
              <a:rPr lang="en-US" sz="3200" dirty="0" err="1" smtClean="0"/>
              <a:t>programme</a:t>
            </a:r>
            <a:endParaRPr lang="en-US" sz="3200" dirty="0"/>
          </a:p>
        </p:txBody>
      </p:sp>
      <p:cxnSp>
        <p:nvCxnSpPr>
          <p:cNvPr id="8" name="Straight Connector 7"/>
          <p:cNvCxnSpPr/>
          <p:nvPr/>
        </p:nvCxnSpPr>
        <p:spPr>
          <a:xfrm>
            <a:off x="447675" y="3897860"/>
            <a:ext cx="5887811" cy="13503"/>
          </a:xfrm>
          <a:prstGeom prst="line">
            <a:avLst/>
          </a:prstGeom>
          <a:ln w="76200" cmpd="sng">
            <a:solidFill>
              <a:srgbClr val="C7E146"/>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Tree>
    <p:extLst>
      <p:ext uri="{BB962C8B-B14F-4D97-AF65-F5344CB8AC3E}">
        <p14:creationId xmlns:p14="http://schemas.microsoft.com/office/powerpoint/2010/main" val="213900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677" y="742836"/>
            <a:ext cx="5090409" cy="732952"/>
          </a:xfrm>
        </p:spPr>
        <p:txBody>
          <a:bodyPr/>
          <a:lstStyle/>
          <a:p>
            <a:r>
              <a:rPr lang="en-GB" sz="2000" dirty="0" smtClean="0">
                <a:solidFill>
                  <a:schemeClr val="tx1"/>
                </a:solidFill>
              </a:rPr>
              <a:t>Asc transformation programme</a:t>
            </a:r>
            <a:endParaRPr lang="en-GB" sz="2000" dirty="0">
              <a:solidFill>
                <a:schemeClr val="tx1"/>
              </a:solidFill>
            </a:endParaRPr>
          </a:p>
        </p:txBody>
      </p:sp>
      <p:sp>
        <p:nvSpPr>
          <p:cNvPr id="27"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432017" y="255370"/>
            <a:ext cx="1537457" cy="349085"/>
          </a:xfrm>
        </p:spPr>
        <p:txBody>
          <a:bodyPr/>
          <a:lstStyle/>
          <a:p>
            <a:r>
              <a:rPr lang="en-GB" b="0" dirty="0" smtClean="0"/>
              <a:t>ASC Transformation Programme Overviews </a:t>
            </a:r>
            <a:endParaRPr lang="en-GB" b="0" dirty="0"/>
          </a:p>
        </p:txBody>
      </p:sp>
      <p:sp>
        <p:nvSpPr>
          <p:cNvPr id="17" name="Rounded Rectangle 16"/>
          <p:cNvSpPr/>
          <p:nvPr/>
        </p:nvSpPr>
        <p:spPr>
          <a:xfrm>
            <a:off x="3749042" y="1475789"/>
            <a:ext cx="5318758" cy="5273356"/>
          </a:xfrm>
          <a:prstGeom prst="roundRect">
            <a:avLst>
              <a:gd name="adj" fmla="val 6691"/>
            </a:avLst>
          </a:prstGeom>
          <a:solidFill>
            <a:schemeClr val="bg1">
              <a:lumMod val="95000"/>
            </a:schemeClr>
          </a:solidFill>
          <a:ln w="25400" cap="flat" cmpd="sng" algn="ctr">
            <a:noFill/>
            <a:prstDash val="solid"/>
          </a:ln>
          <a:effectLst/>
        </p:spPr>
        <p:txBody>
          <a:bodyPr rtlCol="0" anchor="ctr"/>
          <a:lstStyle/>
          <a:p>
            <a:pPr algn="ctr" defTabSz="914400">
              <a:defRPr/>
            </a:pPr>
            <a:endParaRPr lang="en-GB" kern="0" dirty="0" smtClean="0">
              <a:solidFill>
                <a:srgbClr val="FFFFFF"/>
              </a:solidFill>
              <a:latin typeface="Calibri"/>
            </a:endParaRPr>
          </a:p>
        </p:txBody>
      </p:sp>
      <p:pic>
        <p:nvPicPr>
          <p:cNvPr id="33"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2364" y="1675965"/>
            <a:ext cx="5205853" cy="518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5638177" y="1916588"/>
            <a:ext cx="1583430" cy="1107996"/>
          </a:xfrm>
          <a:prstGeom prst="rect">
            <a:avLst/>
          </a:prstGeom>
        </p:spPr>
        <p:txBody>
          <a:bodyPr wrap="square">
            <a:spAutoFit/>
          </a:bodyPr>
          <a:lstStyle/>
          <a:p>
            <a:pPr algn="ctr"/>
            <a:r>
              <a:rPr lang="en-US" sz="1100" b="1" dirty="0">
                <a:solidFill>
                  <a:srgbClr val="000000"/>
                </a:solidFill>
                <a:latin typeface="Alte Haas Grotesk"/>
              </a:rPr>
              <a:t>Implement GM wide initiatives to deliver the Learning Disabilities (LD) strategy </a:t>
            </a:r>
            <a:endParaRPr lang="en-US" sz="1100" b="1" dirty="0" smtClean="0">
              <a:solidFill>
                <a:srgbClr val="000000"/>
              </a:solidFill>
              <a:latin typeface="Alte Haas Grotesk"/>
            </a:endParaRPr>
          </a:p>
          <a:p>
            <a:pPr algn="ctr"/>
            <a:r>
              <a:rPr lang="en-US" sz="1100" b="1" dirty="0" smtClean="0">
                <a:solidFill>
                  <a:srgbClr val="000000"/>
                </a:solidFill>
                <a:latin typeface="Alte Haas Grotesk"/>
              </a:rPr>
              <a:t>(</a:t>
            </a:r>
            <a:r>
              <a:rPr lang="en-US" sz="1100" b="1" dirty="0">
                <a:solidFill>
                  <a:srgbClr val="000000"/>
                </a:solidFill>
                <a:latin typeface="Alte Haas Grotesk"/>
              </a:rPr>
              <a:t>Jan 2020)</a:t>
            </a:r>
          </a:p>
        </p:txBody>
      </p:sp>
      <p:sp>
        <p:nvSpPr>
          <p:cNvPr id="34" name="Rectangle 33"/>
          <p:cNvSpPr/>
          <p:nvPr/>
        </p:nvSpPr>
        <p:spPr>
          <a:xfrm>
            <a:off x="4328802" y="2513198"/>
            <a:ext cx="1374357" cy="1546577"/>
          </a:xfrm>
          <a:prstGeom prst="rect">
            <a:avLst/>
          </a:prstGeom>
        </p:spPr>
        <p:txBody>
          <a:bodyPr wrap="square">
            <a:spAutoFit/>
          </a:bodyPr>
          <a:lstStyle/>
          <a:p>
            <a:pPr algn="ctr"/>
            <a:r>
              <a:rPr lang="en-US" sz="1050" b="1" dirty="0">
                <a:solidFill>
                  <a:srgbClr val="000000"/>
                </a:solidFill>
                <a:latin typeface="Alte Haas Grotesk"/>
              </a:rPr>
              <a:t>Enable </a:t>
            </a:r>
            <a:endParaRPr lang="en-US" sz="1050" b="1" dirty="0" smtClean="0">
              <a:solidFill>
                <a:srgbClr val="000000"/>
              </a:solidFill>
              <a:latin typeface="Alte Haas Grotesk"/>
            </a:endParaRPr>
          </a:p>
          <a:p>
            <a:pPr algn="ctr"/>
            <a:r>
              <a:rPr lang="en-US" sz="1050" b="1" dirty="0" smtClean="0">
                <a:solidFill>
                  <a:srgbClr val="000000"/>
                </a:solidFill>
                <a:latin typeface="Alte Haas Grotesk"/>
              </a:rPr>
              <a:t>localities to </a:t>
            </a:r>
          </a:p>
          <a:p>
            <a:pPr algn="ctr"/>
            <a:r>
              <a:rPr lang="en-US" sz="1050" b="1" dirty="0" smtClean="0">
                <a:solidFill>
                  <a:srgbClr val="000000"/>
                </a:solidFill>
                <a:latin typeface="Alte Haas Grotesk"/>
              </a:rPr>
              <a:t>deliver a strategic </a:t>
            </a:r>
            <a:r>
              <a:rPr lang="en-US" sz="1050" b="1" dirty="0">
                <a:solidFill>
                  <a:srgbClr val="000000"/>
                </a:solidFill>
                <a:latin typeface="Alte Haas Grotesk"/>
              </a:rPr>
              <a:t>approach to supported housing, aligned to t</a:t>
            </a:r>
            <a:r>
              <a:rPr lang="en-US" sz="1050" b="1" dirty="0" smtClean="0">
                <a:solidFill>
                  <a:srgbClr val="000000"/>
                </a:solidFill>
                <a:latin typeface="Alte Haas Grotesk"/>
              </a:rPr>
              <a:t>he </a:t>
            </a:r>
            <a:r>
              <a:rPr lang="en-US" sz="1050" b="1" dirty="0">
                <a:solidFill>
                  <a:srgbClr val="000000"/>
                </a:solidFill>
                <a:latin typeface="Alte Haas Grotesk"/>
              </a:rPr>
              <a:t>GM programme </a:t>
            </a:r>
            <a:endParaRPr lang="en-US" sz="1050" b="1" dirty="0" smtClean="0">
              <a:solidFill>
                <a:srgbClr val="000000"/>
              </a:solidFill>
              <a:latin typeface="Alte Haas Grotesk"/>
            </a:endParaRPr>
          </a:p>
          <a:p>
            <a:pPr algn="ctr"/>
            <a:r>
              <a:rPr lang="en-US" sz="1050" b="1" dirty="0" smtClean="0">
                <a:solidFill>
                  <a:srgbClr val="000000"/>
                </a:solidFill>
                <a:latin typeface="Alte Haas Grotesk"/>
              </a:rPr>
              <a:t>(</a:t>
            </a:r>
            <a:r>
              <a:rPr lang="en-US" sz="1050" b="1" dirty="0">
                <a:solidFill>
                  <a:srgbClr val="000000"/>
                </a:solidFill>
                <a:latin typeface="Alte Haas Grotesk"/>
              </a:rPr>
              <a:t>Sept 2019)</a:t>
            </a:r>
          </a:p>
        </p:txBody>
      </p:sp>
      <p:sp>
        <p:nvSpPr>
          <p:cNvPr id="36" name="Rectangle 35"/>
          <p:cNvSpPr/>
          <p:nvPr/>
        </p:nvSpPr>
        <p:spPr>
          <a:xfrm>
            <a:off x="5638177" y="3795595"/>
            <a:ext cx="1648692" cy="830997"/>
          </a:xfrm>
          <a:prstGeom prst="rect">
            <a:avLst/>
          </a:prstGeom>
        </p:spPr>
        <p:txBody>
          <a:bodyPr wrap="square">
            <a:spAutoFit/>
          </a:bodyPr>
          <a:lstStyle/>
          <a:p>
            <a:pPr algn="ctr"/>
            <a:r>
              <a:rPr lang="en-US" sz="1600" b="1" dirty="0">
                <a:latin typeface="Alte Haas Grotesk"/>
              </a:rPr>
              <a:t>Top </a:t>
            </a:r>
            <a:r>
              <a:rPr lang="en-US" sz="1600" b="1" dirty="0" smtClean="0">
                <a:latin typeface="Alte Haas Grotesk"/>
              </a:rPr>
              <a:t>priority </a:t>
            </a:r>
            <a:r>
              <a:rPr lang="en-US" sz="1600" b="1" dirty="0">
                <a:latin typeface="Alte Haas Grotesk"/>
              </a:rPr>
              <a:t>for </a:t>
            </a:r>
            <a:r>
              <a:rPr lang="en-US" sz="1600" b="1" dirty="0" smtClean="0">
                <a:latin typeface="Alte Haas Grotesk"/>
              </a:rPr>
              <a:t>each programme</a:t>
            </a:r>
            <a:endParaRPr lang="en-US" sz="1600" b="1" dirty="0">
              <a:latin typeface="Alte Haas Grotesk"/>
            </a:endParaRPr>
          </a:p>
        </p:txBody>
      </p:sp>
      <p:sp>
        <p:nvSpPr>
          <p:cNvPr id="37" name="Rectangle 36"/>
          <p:cNvSpPr/>
          <p:nvPr/>
        </p:nvSpPr>
        <p:spPr>
          <a:xfrm>
            <a:off x="4293106" y="4421403"/>
            <a:ext cx="1257983" cy="1169551"/>
          </a:xfrm>
          <a:prstGeom prst="rect">
            <a:avLst/>
          </a:prstGeom>
        </p:spPr>
        <p:txBody>
          <a:bodyPr wrap="square">
            <a:spAutoFit/>
          </a:bodyPr>
          <a:lstStyle/>
          <a:p>
            <a:pPr algn="ctr"/>
            <a:r>
              <a:rPr lang="en-GB" sz="1000" b="1" dirty="0">
                <a:solidFill>
                  <a:schemeClr val="bg1"/>
                </a:solidFill>
                <a:latin typeface="Alte Haas Grotesk"/>
              </a:rPr>
              <a:t>Test innovative solutions to address key challenges to people living well at home </a:t>
            </a:r>
            <a:endParaRPr lang="en-GB" sz="1000" b="1" dirty="0" smtClean="0">
              <a:solidFill>
                <a:schemeClr val="bg1"/>
              </a:solidFill>
              <a:latin typeface="Alte Haas Grotesk"/>
            </a:endParaRPr>
          </a:p>
          <a:p>
            <a:pPr algn="ctr"/>
            <a:r>
              <a:rPr lang="en-GB" sz="1000" b="1" dirty="0" smtClean="0">
                <a:solidFill>
                  <a:schemeClr val="bg1"/>
                </a:solidFill>
                <a:latin typeface="Alte Haas Grotesk"/>
              </a:rPr>
              <a:t>    (</a:t>
            </a:r>
            <a:r>
              <a:rPr lang="en-GB" sz="1000" b="1" dirty="0">
                <a:solidFill>
                  <a:schemeClr val="bg1"/>
                </a:solidFill>
                <a:latin typeface="Alte Haas Grotesk"/>
              </a:rPr>
              <a:t>Dec 2019)</a:t>
            </a:r>
          </a:p>
        </p:txBody>
      </p:sp>
      <p:sp>
        <p:nvSpPr>
          <p:cNvPr id="42" name="Rectangle 41"/>
          <p:cNvSpPr/>
          <p:nvPr/>
        </p:nvSpPr>
        <p:spPr>
          <a:xfrm>
            <a:off x="5670502" y="5390397"/>
            <a:ext cx="1508668" cy="938719"/>
          </a:xfrm>
          <a:prstGeom prst="rect">
            <a:avLst/>
          </a:prstGeom>
        </p:spPr>
        <p:txBody>
          <a:bodyPr wrap="square">
            <a:spAutoFit/>
          </a:bodyPr>
          <a:lstStyle/>
          <a:p>
            <a:pPr algn="ctr"/>
            <a:r>
              <a:rPr lang="en-GB" sz="1100" dirty="0">
                <a:solidFill>
                  <a:srgbClr val="FFFFFF"/>
                </a:solidFill>
                <a:latin typeface="Alte Haas Grotesk"/>
              </a:rPr>
              <a:t>Develop a dynamic 5-10 year Care and Support Market Development Plan  </a:t>
            </a:r>
            <a:endParaRPr lang="en-GB" sz="1100" dirty="0" smtClean="0">
              <a:solidFill>
                <a:srgbClr val="FFFFFF"/>
              </a:solidFill>
              <a:latin typeface="Alte Haas Grotesk"/>
            </a:endParaRPr>
          </a:p>
          <a:p>
            <a:pPr algn="ctr"/>
            <a:r>
              <a:rPr lang="en-GB" sz="1100" b="1" dirty="0" smtClean="0">
                <a:solidFill>
                  <a:srgbClr val="FFFFFF"/>
                </a:solidFill>
                <a:latin typeface="Alte Haas Grotesk"/>
              </a:rPr>
              <a:t>(</a:t>
            </a:r>
            <a:r>
              <a:rPr lang="en-GB" sz="1100" b="1" dirty="0">
                <a:solidFill>
                  <a:srgbClr val="FFFFFF"/>
                </a:solidFill>
                <a:latin typeface="Alte Haas Grotesk"/>
              </a:rPr>
              <a:t>Mar 2020)</a:t>
            </a:r>
          </a:p>
        </p:txBody>
      </p:sp>
      <p:sp>
        <p:nvSpPr>
          <p:cNvPr id="45" name="Rectangle 44"/>
          <p:cNvSpPr/>
          <p:nvPr/>
        </p:nvSpPr>
        <p:spPr>
          <a:xfrm>
            <a:off x="7326084" y="4364763"/>
            <a:ext cx="1133841" cy="1446550"/>
          </a:xfrm>
          <a:prstGeom prst="rect">
            <a:avLst/>
          </a:prstGeom>
        </p:spPr>
        <p:txBody>
          <a:bodyPr wrap="square">
            <a:spAutoFit/>
          </a:bodyPr>
          <a:lstStyle/>
          <a:p>
            <a:pPr algn="ctr"/>
            <a:r>
              <a:rPr lang="en-US" sz="1100" b="1" dirty="0">
                <a:solidFill>
                  <a:schemeClr val="bg1"/>
                </a:solidFill>
                <a:latin typeface="Alte Haas Grotesk"/>
              </a:rPr>
              <a:t>Recruit, retain and grow a workforce ready to deliver new models of care (Mar 2020)</a:t>
            </a:r>
          </a:p>
        </p:txBody>
      </p:sp>
      <p:sp>
        <p:nvSpPr>
          <p:cNvPr id="46" name="Rectangle 45"/>
          <p:cNvSpPr/>
          <p:nvPr/>
        </p:nvSpPr>
        <p:spPr>
          <a:xfrm>
            <a:off x="7158786" y="2769606"/>
            <a:ext cx="1451813" cy="1107996"/>
          </a:xfrm>
          <a:prstGeom prst="rect">
            <a:avLst/>
          </a:prstGeom>
        </p:spPr>
        <p:txBody>
          <a:bodyPr wrap="square">
            <a:spAutoFit/>
          </a:bodyPr>
          <a:lstStyle/>
          <a:p>
            <a:pPr algn="ctr"/>
            <a:r>
              <a:rPr lang="fr-FR" sz="1100" b="1" dirty="0">
                <a:solidFill>
                  <a:schemeClr val="bg1"/>
                </a:solidFill>
                <a:latin typeface="Alte Haas Grotesk"/>
              </a:rPr>
              <a:t>Support the </a:t>
            </a:r>
            <a:r>
              <a:rPr lang="fr-FR" sz="1100" b="1" dirty="0" err="1">
                <a:solidFill>
                  <a:schemeClr val="bg1"/>
                </a:solidFill>
                <a:latin typeface="Alte Haas Grotesk"/>
              </a:rPr>
              <a:t>implementation</a:t>
            </a:r>
            <a:r>
              <a:rPr lang="fr-FR" sz="1100" b="1" dirty="0">
                <a:solidFill>
                  <a:schemeClr val="bg1"/>
                </a:solidFill>
                <a:latin typeface="Alte Haas Grotesk"/>
              </a:rPr>
              <a:t> </a:t>
            </a:r>
            <a:endParaRPr lang="fr-FR" sz="1100" b="1" dirty="0" smtClean="0">
              <a:solidFill>
                <a:schemeClr val="bg1"/>
              </a:solidFill>
              <a:latin typeface="Alte Haas Grotesk"/>
            </a:endParaRPr>
          </a:p>
          <a:p>
            <a:pPr algn="ctr"/>
            <a:r>
              <a:rPr lang="fr-FR" sz="1100" b="1" dirty="0" smtClean="0">
                <a:solidFill>
                  <a:schemeClr val="bg1"/>
                </a:solidFill>
                <a:latin typeface="Alte Haas Grotesk"/>
              </a:rPr>
              <a:t>of </a:t>
            </a:r>
            <a:r>
              <a:rPr lang="fr-FR" sz="1100" b="1" dirty="0">
                <a:solidFill>
                  <a:schemeClr val="bg1"/>
                </a:solidFill>
                <a:latin typeface="Alte Haas Grotesk"/>
              </a:rPr>
              <a:t>the GM Exemplar model in </a:t>
            </a:r>
            <a:r>
              <a:rPr lang="fr-FR" sz="1100" b="1" dirty="0" err="1" smtClean="0">
                <a:solidFill>
                  <a:schemeClr val="bg1"/>
                </a:solidFill>
                <a:latin typeface="Alte Haas Grotesk"/>
              </a:rPr>
              <a:t>localities</a:t>
            </a:r>
            <a:r>
              <a:rPr lang="fr-FR" sz="1100" b="1" dirty="0" smtClean="0">
                <a:solidFill>
                  <a:schemeClr val="bg1"/>
                </a:solidFill>
                <a:latin typeface="Alte Haas Grotesk"/>
              </a:rPr>
              <a:t> </a:t>
            </a:r>
          </a:p>
          <a:p>
            <a:pPr algn="ctr"/>
            <a:r>
              <a:rPr lang="fr-FR" sz="1100" b="1" dirty="0" smtClean="0">
                <a:solidFill>
                  <a:schemeClr val="bg1"/>
                </a:solidFill>
                <a:latin typeface="Alte Haas Grotesk"/>
              </a:rPr>
              <a:t>(</a:t>
            </a:r>
            <a:r>
              <a:rPr lang="fr-FR" sz="1100" b="1" dirty="0">
                <a:solidFill>
                  <a:schemeClr val="bg1"/>
                </a:solidFill>
                <a:latin typeface="Alte Haas Grotesk"/>
              </a:rPr>
              <a:t>Sept 2019)</a:t>
            </a:r>
          </a:p>
        </p:txBody>
      </p:sp>
      <p:sp>
        <p:nvSpPr>
          <p:cNvPr id="18"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3" y="746001"/>
            <a:ext cx="3400425"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328802" y="1675965"/>
            <a:ext cx="1026969"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4160396" y="1884633"/>
            <a:ext cx="1026969"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a:off x="3866709" y="2048136"/>
            <a:ext cx="1026969"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Rectangle 37"/>
          <p:cNvSpPr/>
          <p:nvPr/>
        </p:nvSpPr>
        <p:spPr>
          <a:xfrm>
            <a:off x="3866709" y="2233194"/>
            <a:ext cx="909302"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38"/>
          <p:cNvSpPr/>
          <p:nvPr/>
        </p:nvSpPr>
        <p:spPr>
          <a:xfrm>
            <a:off x="3866709" y="2338809"/>
            <a:ext cx="756651"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Rectangle 39"/>
          <p:cNvSpPr/>
          <p:nvPr/>
        </p:nvSpPr>
        <p:spPr>
          <a:xfrm>
            <a:off x="3866709" y="2581972"/>
            <a:ext cx="614493"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Rectangle 40"/>
          <p:cNvSpPr/>
          <p:nvPr/>
        </p:nvSpPr>
        <p:spPr>
          <a:xfrm>
            <a:off x="3866709" y="2930750"/>
            <a:ext cx="454651"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4"/>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724764">
            <a:off x="3518260" y="2375412"/>
            <a:ext cx="567537" cy="4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3758484" y="3203645"/>
            <a:ext cx="471133"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43"/>
          <p:cNvSpPr/>
          <p:nvPr/>
        </p:nvSpPr>
        <p:spPr>
          <a:xfrm>
            <a:off x="3759677" y="3552423"/>
            <a:ext cx="400719"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p:cNvSpPr/>
          <p:nvPr/>
        </p:nvSpPr>
        <p:spPr>
          <a:xfrm>
            <a:off x="3807876" y="4802126"/>
            <a:ext cx="421742" cy="12874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ectangle 47"/>
          <p:cNvSpPr/>
          <p:nvPr/>
        </p:nvSpPr>
        <p:spPr>
          <a:xfrm>
            <a:off x="3866709" y="3798763"/>
            <a:ext cx="227326" cy="8285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reeform 9"/>
          <p:cNvSpPr/>
          <p:nvPr/>
        </p:nvSpPr>
        <p:spPr>
          <a:xfrm rot="21270092">
            <a:off x="4150707" y="1788715"/>
            <a:ext cx="1976797" cy="1534886"/>
          </a:xfrm>
          <a:custGeom>
            <a:avLst/>
            <a:gdLst>
              <a:gd name="connsiteX0" fmla="*/ 0 w 1415143"/>
              <a:gd name="connsiteY0" fmla="*/ 1426029 h 1426029"/>
              <a:gd name="connsiteX1" fmla="*/ 359229 w 1415143"/>
              <a:gd name="connsiteY1" fmla="*/ 707572 h 1426029"/>
              <a:gd name="connsiteX2" fmla="*/ 1415143 w 1415143"/>
              <a:gd name="connsiteY2" fmla="*/ 0 h 1426029"/>
            </a:gdLst>
            <a:ahLst/>
            <a:cxnLst>
              <a:cxn ang="0">
                <a:pos x="connsiteX0" y="connsiteY0"/>
              </a:cxn>
              <a:cxn ang="0">
                <a:pos x="connsiteX1" y="connsiteY1"/>
              </a:cxn>
              <a:cxn ang="0">
                <a:pos x="connsiteX2" y="connsiteY2"/>
              </a:cxn>
            </a:cxnLst>
            <a:rect l="l" t="t" r="r" b="b"/>
            <a:pathLst>
              <a:path w="1415143" h="1426029">
                <a:moveTo>
                  <a:pt x="0" y="1426029"/>
                </a:moveTo>
                <a:cubicBezTo>
                  <a:pt x="61686" y="1185636"/>
                  <a:pt x="123372" y="945243"/>
                  <a:pt x="359229" y="707572"/>
                </a:cubicBezTo>
                <a:cubicBezTo>
                  <a:pt x="595086" y="469900"/>
                  <a:pt x="1005114" y="234950"/>
                  <a:pt x="1415143" y="0"/>
                </a:cubicBezTo>
              </a:path>
            </a:pathLst>
          </a:custGeom>
          <a:noFill/>
          <a:ln w="76200">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Rectangle 48"/>
          <p:cNvSpPr/>
          <p:nvPr/>
        </p:nvSpPr>
        <p:spPr>
          <a:xfrm>
            <a:off x="4094035" y="1852193"/>
            <a:ext cx="1026969"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Rectangle 49"/>
          <p:cNvSpPr/>
          <p:nvPr/>
        </p:nvSpPr>
        <p:spPr>
          <a:xfrm>
            <a:off x="4380193" y="1768709"/>
            <a:ext cx="1026969"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tangle 50"/>
          <p:cNvSpPr/>
          <p:nvPr/>
        </p:nvSpPr>
        <p:spPr>
          <a:xfrm>
            <a:off x="4578770" y="1654193"/>
            <a:ext cx="1026969"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Rectangle 51"/>
          <p:cNvSpPr/>
          <p:nvPr/>
        </p:nvSpPr>
        <p:spPr>
          <a:xfrm>
            <a:off x="4784079" y="1566190"/>
            <a:ext cx="1026969"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ectangle 52"/>
          <p:cNvSpPr/>
          <p:nvPr/>
        </p:nvSpPr>
        <p:spPr>
          <a:xfrm>
            <a:off x="3976660" y="1980985"/>
            <a:ext cx="1026969" cy="34877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64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694" y="855908"/>
            <a:ext cx="8152306" cy="586227"/>
          </a:xfrm>
        </p:spPr>
        <p:txBody>
          <a:bodyPr/>
          <a:lstStyle/>
          <a:p>
            <a:r>
              <a:rPr lang="en-US" dirty="0" err="1" smtClean="0">
                <a:solidFill>
                  <a:schemeClr val="tx1"/>
                </a:solidFill>
              </a:rPr>
              <a:t>Gmhscp</a:t>
            </a:r>
            <a:r>
              <a:rPr lang="en-US" dirty="0" smtClean="0">
                <a:solidFill>
                  <a:schemeClr val="tx1"/>
                </a:solidFill>
              </a:rPr>
              <a:t>:  our vision</a:t>
            </a:r>
            <a:endParaRPr lang="en-US" dirty="0">
              <a:solidFill>
                <a:schemeClr val="tx1"/>
              </a:solidFill>
            </a:endParaRPr>
          </a:p>
        </p:txBody>
      </p:sp>
      <p:sp>
        <p:nvSpPr>
          <p:cNvPr id="8" name="Text Placeholder 7"/>
          <p:cNvSpPr>
            <a:spLocks noGrp="1"/>
          </p:cNvSpPr>
          <p:nvPr>
            <p:ph type="body" sz="quarter" idx="17"/>
          </p:nvPr>
        </p:nvSpPr>
        <p:spPr/>
        <p:txBody>
          <a:bodyPr/>
          <a:lstStyle/>
          <a:p>
            <a:r>
              <a:rPr lang="en-US" dirty="0" smtClean="0">
                <a:solidFill>
                  <a:srgbClr val="3F5664"/>
                </a:solidFill>
              </a:rPr>
              <a:t>overview</a:t>
            </a:r>
            <a:endParaRPr lang="en-US" dirty="0">
              <a:solidFill>
                <a:srgbClr val="3F5664"/>
              </a:solidFill>
            </a:endParaRPr>
          </a:p>
          <a:p>
            <a:endParaRPr lang="en-US" dirty="0">
              <a:solidFill>
                <a:srgbClr val="3F5664"/>
              </a:solidFill>
            </a:endParaRPr>
          </a:p>
        </p:txBody>
      </p:sp>
      <p:sp>
        <p:nvSpPr>
          <p:cNvPr id="14"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grpSp>
        <p:nvGrpSpPr>
          <p:cNvPr id="30" name="Group 29"/>
          <p:cNvGrpSpPr/>
          <p:nvPr/>
        </p:nvGrpSpPr>
        <p:grpSpPr>
          <a:xfrm>
            <a:off x="483274" y="1937847"/>
            <a:ext cx="444055" cy="427484"/>
            <a:chOff x="219132" y="1772816"/>
            <a:chExt cx="593652" cy="571500"/>
          </a:xfrm>
        </p:grpSpPr>
        <p:pic>
          <p:nvPicPr>
            <p:cNvPr id="31" name="Picture 30"/>
            <p:cNvPicPr>
              <a:picLocks noChangeAspect="1"/>
            </p:cNvPicPr>
            <p:nvPr/>
          </p:nvPicPr>
          <p:blipFill>
            <a:blip r:embed="rId3">
              <a:duotone>
                <a:prstClr val="black"/>
                <a:srgbClr val="5B9BD5">
                  <a:tint val="45000"/>
                  <a:satMod val="400000"/>
                </a:srgbClr>
              </a:duotone>
            </a:blip>
            <a:stretch>
              <a:fillRect/>
            </a:stretch>
          </p:blipFill>
          <p:spPr>
            <a:xfrm>
              <a:off x="219132" y="1772816"/>
              <a:ext cx="266700" cy="571500"/>
            </a:xfrm>
            <a:prstGeom prst="rect">
              <a:avLst/>
            </a:prstGeom>
          </p:spPr>
        </p:pic>
        <p:pic>
          <p:nvPicPr>
            <p:cNvPr id="32" name="Picture 31"/>
            <p:cNvPicPr>
              <a:picLocks noChangeAspect="1"/>
            </p:cNvPicPr>
            <p:nvPr/>
          </p:nvPicPr>
          <p:blipFill>
            <a:blip r:embed="rId3">
              <a:duotone>
                <a:prstClr val="black"/>
                <a:srgbClr val="5B9BD5">
                  <a:tint val="45000"/>
                  <a:satMod val="400000"/>
                </a:srgbClr>
              </a:duotone>
            </a:blip>
            <a:stretch>
              <a:fillRect/>
            </a:stretch>
          </p:blipFill>
          <p:spPr>
            <a:xfrm>
              <a:off x="546084" y="1772816"/>
              <a:ext cx="266700" cy="571500"/>
            </a:xfrm>
            <a:prstGeom prst="rect">
              <a:avLst/>
            </a:prstGeom>
          </p:spPr>
        </p:pic>
      </p:grpSp>
      <p:grpSp>
        <p:nvGrpSpPr>
          <p:cNvPr id="33" name="Group 32"/>
          <p:cNvGrpSpPr/>
          <p:nvPr/>
        </p:nvGrpSpPr>
        <p:grpSpPr>
          <a:xfrm rot="10800000">
            <a:off x="5038746" y="3704136"/>
            <a:ext cx="444055" cy="427484"/>
            <a:chOff x="219132" y="1772816"/>
            <a:chExt cx="593652" cy="571500"/>
          </a:xfrm>
        </p:grpSpPr>
        <p:pic>
          <p:nvPicPr>
            <p:cNvPr id="34" name="Picture 33"/>
            <p:cNvPicPr>
              <a:picLocks noChangeAspect="1"/>
            </p:cNvPicPr>
            <p:nvPr/>
          </p:nvPicPr>
          <p:blipFill>
            <a:blip r:embed="rId3">
              <a:duotone>
                <a:prstClr val="black"/>
                <a:srgbClr val="5B9BD5">
                  <a:tint val="45000"/>
                  <a:satMod val="400000"/>
                </a:srgbClr>
              </a:duotone>
            </a:blip>
            <a:stretch>
              <a:fillRect/>
            </a:stretch>
          </p:blipFill>
          <p:spPr>
            <a:xfrm>
              <a:off x="219132" y="1772816"/>
              <a:ext cx="266700" cy="571500"/>
            </a:xfrm>
            <a:prstGeom prst="rect">
              <a:avLst/>
            </a:prstGeom>
          </p:spPr>
        </p:pic>
        <p:pic>
          <p:nvPicPr>
            <p:cNvPr id="35" name="Picture 34"/>
            <p:cNvPicPr>
              <a:picLocks noChangeAspect="1"/>
            </p:cNvPicPr>
            <p:nvPr/>
          </p:nvPicPr>
          <p:blipFill>
            <a:blip r:embed="rId3">
              <a:duotone>
                <a:prstClr val="black"/>
                <a:srgbClr val="5B9BD5">
                  <a:tint val="45000"/>
                  <a:satMod val="400000"/>
                </a:srgbClr>
              </a:duotone>
            </a:blip>
            <a:stretch>
              <a:fillRect/>
            </a:stretch>
          </p:blipFill>
          <p:spPr>
            <a:xfrm>
              <a:off x="546084" y="1772816"/>
              <a:ext cx="266700" cy="571500"/>
            </a:xfrm>
            <a:prstGeom prst="rect">
              <a:avLst/>
            </a:prstGeom>
          </p:spPr>
        </p:pic>
      </p:grpSp>
      <p:sp>
        <p:nvSpPr>
          <p:cNvPr id="36" name="TextBox 35"/>
          <p:cNvSpPr txBox="1"/>
          <p:nvPr/>
        </p:nvSpPr>
        <p:spPr>
          <a:xfrm>
            <a:off x="895837" y="1792524"/>
            <a:ext cx="7933838" cy="2339096"/>
          </a:xfrm>
          <a:prstGeom prst="rect">
            <a:avLst/>
          </a:prstGeom>
          <a:noFill/>
        </p:spPr>
        <p:txBody>
          <a:bodyPr wrap="square" lIns="121914" tIns="60957" rIns="121914" bIns="60957" rtlCol="0">
            <a:spAutoFit/>
          </a:bodyPr>
          <a:lstStyle/>
          <a:p>
            <a:pPr algn="just" defTabSz="1219140"/>
            <a:r>
              <a:rPr lang="en-GB" sz="3600" dirty="0">
                <a:solidFill>
                  <a:srgbClr val="4B6368"/>
                </a:solidFill>
                <a:latin typeface="Calibri" panose="020F0502020204030204" pitchFamily="34" charset="0"/>
                <a:ea typeface="Alte Haas Grotesk" charset="0"/>
                <a:cs typeface="Alte Haas Grotesk" charset="0"/>
              </a:rPr>
              <a:t>To deliver the greatest and fastest possible improvement to the health and wellbeing of the </a:t>
            </a:r>
            <a:r>
              <a:rPr lang="en-GB" sz="3600" dirty="0" err="1">
                <a:solidFill>
                  <a:srgbClr val="4B6368"/>
                </a:solidFill>
                <a:latin typeface="Calibri" panose="020F0502020204030204" pitchFamily="34" charset="0"/>
                <a:ea typeface="Alte Haas Grotesk" charset="0"/>
                <a:cs typeface="Alte Haas Grotesk" charset="0"/>
              </a:rPr>
              <a:t>2.8m</a:t>
            </a:r>
            <a:r>
              <a:rPr lang="en-GB" sz="3600" dirty="0">
                <a:solidFill>
                  <a:srgbClr val="4B6368"/>
                </a:solidFill>
                <a:latin typeface="Calibri" panose="020F0502020204030204" pitchFamily="34" charset="0"/>
                <a:ea typeface="Alte Haas Grotesk" charset="0"/>
                <a:cs typeface="Alte Haas Grotesk" charset="0"/>
              </a:rPr>
              <a:t> people of</a:t>
            </a:r>
          </a:p>
          <a:p>
            <a:pPr algn="just" defTabSz="1219140"/>
            <a:r>
              <a:rPr lang="en-GB" sz="3600" dirty="0">
                <a:solidFill>
                  <a:srgbClr val="4B6368"/>
                </a:solidFill>
                <a:latin typeface="Calibri" panose="020F0502020204030204" pitchFamily="34" charset="0"/>
                <a:ea typeface="Alte Haas Grotesk" charset="0"/>
                <a:cs typeface="Alte Haas Grotesk" charset="0"/>
              </a:rPr>
              <a:t>Greater Manchester</a:t>
            </a:r>
            <a:endParaRPr lang="en-GB" sz="2000" dirty="0">
              <a:solidFill>
                <a:srgbClr val="4B6368"/>
              </a:solidFill>
              <a:latin typeface="Calibri" panose="020F0502020204030204" pitchFamily="34" charset="0"/>
              <a:ea typeface="Alte Haas Grotesk" charset="0"/>
              <a:cs typeface="Alte Haas Grotesk" charset="0"/>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4448" y="4276497"/>
            <a:ext cx="4225227" cy="2279473"/>
          </a:xfrm>
          <a:prstGeom prst="rect">
            <a:avLst/>
          </a:prstGeom>
        </p:spPr>
      </p:pic>
    </p:spTree>
    <p:extLst>
      <p:ext uri="{BB962C8B-B14F-4D97-AF65-F5344CB8AC3E}">
        <p14:creationId xmlns:p14="http://schemas.microsoft.com/office/powerpoint/2010/main" val="4028940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1514" y="1328039"/>
            <a:ext cx="8795657" cy="5399331"/>
          </a:xfrm>
          <a:prstGeom prst="roundRect">
            <a:avLst>
              <a:gd name="adj" fmla="val 5029"/>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63479" y="741813"/>
            <a:ext cx="6768692" cy="586227"/>
          </a:xfrm>
        </p:spPr>
        <p:txBody>
          <a:bodyPr/>
          <a:lstStyle/>
          <a:p>
            <a:r>
              <a:rPr lang="en-GB" dirty="0" smtClean="0">
                <a:solidFill>
                  <a:schemeClr val="tx1"/>
                </a:solidFill>
              </a:rPr>
              <a:t>Programme governance</a:t>
            </a:r>
            <a:endParaRPr lang="en-GB" dirty="0">
              <a:solidFill>
                <a:schemeClr val="tx1"/>
              </a:solidFill>
            </a:endParaRPr>
          </a:p>
        </p:txBody>
      </p:sp>
      <p:sp>
        <p:nvSpPr>
          <p:cNvPr id="46"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53"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479" y="1491326"/>
            <a:ext cx="8484580" cy="5074558"/>
          </a:xfrm>
          <a:prstGeom prst="rect">
            <a:avLst/>
          </a:prstGeom>
          <a:solidFill>
            <a:schemeClr val="bg2">
              <a:lumMod val="40000"/>
              <a:lumOff val="60000"/>
            </a:schemeClr>
          </a:solidFill>
          <a:ln>
            <a:noFill/>
          </a:ln>
          <a:extLst/>
        </p:spPr>
      </p:pic>
    </p:spTree>
    <p:extLst>
      <p:ext uri="{BB962C8B-B14F-4D97-AF65-F5344CB8AC3E}">
        <p14:creationId xmlns:p14="http://schemas.microsoft.com/office/powerpoint/2010/main" val="2892322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txBox="1">
            <a:spLocks/>
          </p:cNvSpPr>
          <p:nvPr/>
        </p:nvSpPr>
        <p:spPr>
          <a:xfrm>
            <a:off x="11924925" y="6954158"/>
            <a:ext cx="46449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fld id="{A97568F5-243C-45F1-80A0-2106B97B04B4}" type="slidenum">
              <a:rPr lang="en-GB" smtClean="0">
                <a:solidFill>
                  <a:prstClr val="black">
                    <a:tint val="75000"/>
                  </a:prstClr>
                </a:solidFill>
                <a:latin typeface="Calibri" panose="020F0502020204030204"/>
              </a:rPr>
              <a:pPr algn="just"/>
              <a:t>21</a:t>
            </a:fld>
            <a:endParaRPr lang="en-GB" dirty="0">
              <a:solidFill>
                <a:prstClr val="black">
                  <a:tint val="75000"/>
                </a:prstClr>
              </a:solidFill>
              <a:latin typeface="Calibri" panose="020F0502020204030204"/>
            </a:endParaRPr>
          </a:p>
        </p:txBody>
      </p:sp>
      <p:sp>
        <p:nvSpPr>
          <p:cNvPr id="60" name="Rounded Rectangle 59"/>
          <p:cNvSpPr/>
          <p:nvPr/>
        </p:nvSpPr>
        <p:spPr>
          <a:xfrm>
            <a:off x="123625" y="3431238"/>
            <a:ext cx="8879841" cy="3315002"/>
          </a:xfrm>
          <a:prstGeom prst="roundRect">
            <a:avLst>
              <a:gd name="adj" fmla="val 7649"/>
            </a:avLst>
          </a:prstGeom>
          <a:solidFill>
            <a:schemeClr val="bg2">
              <a:lumMod val="75000"/>
            </a:schemeClr>
          </a:solidFill>
          <a:ln w="25400" cap="flat" cmpd="sng" algn="ctr">
            <a:noFill/>
            <a:prstDash val="solid"/>
          </a:ln>
          <a:effectLst/>
        </p:spPr>
        <p:txBody>
          <a:bodyPr rtlCol="0" anchor="ctr"/>
          <a:lstStyle/>
          <a:p>
            <a:pPr algn="ctr" defTabSz="914400" eaLnBrk="0" fontAlgn="base" hangingPunct="0">
              <a:spcBef>
                <a:spcPct val="50000"/>
              </a:spcBef>
              <a:spcAft>
                <a:spcPct val="0"/>
              </a:spcAft>
              <a:buClr>
                <a:srgbClr val="1F497D"/>
              </a:buClr>
              <a:buFont typeface="Symbol" pitchFamily="18" charset="2"/>
              <a:buNone/>
              <a:defRPr/>
            </a:pPr>
            <a:r>
              <a:rPr lang="en-US" sz="1400" kern="0" dirty="0" smtClean="0">
                <a:solidFill>
                  <a:prstClr val="white"/>
                </a:solidFill>
                <a:latin typeface="Calibri" panose="020F0502020204030204" pitchFamily="34" charset="0"/>
              </a:rPr>
              <a:t>cc</a:t>
            </a:r>
          </a:p>
        </p:txBody>
      </p:sp>
      <p:sp>
        <p:nvSpPr>
          <p:cNvPr id="61" name="Rectangle 60"/>
          <p:cNvSpPr/>
          <p:nvPr/>
        </p:nvSpPr>
        <p:spPr>
          <a:xfrm>
            <a:off x="132080" y="803771"/>
            <a:ext cx="8879840" cy="2488069"/>
          </a:xfrm>
          <a:prstGeom prst="rect">
            <a:avLst/>
          </a:prstGeom>
          <a:solidFill>
            <a:schemeClr val="bg2">
              <a:lumMod val="50000"/>
            </a:schemeClr>
          </a:solidFill>
          <a:ln w="25400" cap="flat" cmpd="sng" algn="ctr">
            <a:noFill/>
            <a:prstDash val="solid"/>
          </a:ln>
          <a:effectLst/>
        </p:spPr>
        <p:txBody>
          <a:bodyPr rtlCol="0" anchor="ctr"/>
          <a:lstStyle/>
          <a:p>
            <a:pPr algn="ctr" defTabSz="914400" eaLnBrk="0" fontAlgn="base" hangingPunct="0">
              <a:spcBef>
                <a:spcPct val="50000"/>
              </a:spcBef>
              <a:spcAft>
                <a:spcPct val="0"/>
              </a:spcAft>
              <a:buClr>
                <a:srgbClr val="1F497D"/>
              </a:buClr>
              <a:buFont typeface="Symbol" pitchFamily="18" charset="2"/>
              <a:buNone/>
              <a:defRPr/>
            </a:pPr>
            <a:endParaRPr lang="en-US" sz="1400" kern="0" dirty="0" smtClean="0">
              <a:solidFill>
                <a:prstClr val="white"/>
              </a:solidFill>
              <a:latin typeface="Calibri"/>
            </a:endParaRPr>
          </a:p>
        </p:txBody>
      </p:sp>
      <p:sp>
        <p:nvSpPr>
          <p:cNvPr id="62" name="Rounded Rectangle 61"/>
          <p:cNvSpPr/>
          <p:nvPr/>
        </p:nvSpPr>
        <p:spPr>
          <a:xfrm>
            <a:off x="557662" y="4572134"/>
            <a:ext cx="1631686" cy="699296"/>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eaLnBrk="0" fontAlgn="base" hangingPunct="0">
              <a:spcAft>
                <a:spcPct val="0"/>
              </a:spcAft>
              <a:buClr>
                <a:srgbClr val="1F497D"/>
              </a:buClr>
              <a:buFont typeface="Symbol" pitchFamily="18" charset="2"/>
              <a:buNone/>
              <a:defRPr/>
            </a:pPr>
            <a:endParaRPr lang="en-US" sz="1100" kern="0" dirty="0" smtClean="0">
              <a:solidFill>
                <a:prstClr val="black"/>
              </a:solidFill>
              <a:latin typeface="Calibri" panose="020F0502020204030204" pitchFamily="34" charset="0"/>
            </a:endParaRPr>
          </a:p>
          <a:p>
            <a:pPr algn="ctr" defTabSz="914400"/>
            <a:r>
              <a:rPr lang="en-GB" sz="1200" b="1" dirty="0" smtClean="0">
                <a:solidFill>
                  <a:srgbClr val="000000"/>
                </a:solidFill>
                <a:latin typeface="Calibri" panose="020F0502020204030204" pitchFamily="34" charset="0"/>
              </a:rPr>
              <a:t>Programme Manager </a:t>
            </a:r>
          </a:p>
          <a:p>
            <a:pPr algn="ctr" defTabSz="914400"/>
            <a:r>
              <a:rPr lang="en-GB" sz="1200" b="1" dirty="0" smtClean="0">
                <a:solidFill>
                  <a:srgbClr val="000000"/>
                </a:solidFill>
                <a:latin typeface="Calibri" panose="020F0502020204030204" pitchFamily="34" charset="0"/>
              </a:rPr>
              <a:t>Living Well at Home/Care Homes</a:t>
            </a:r>
            <a:r>
              <a:rPr lang="en-US" sz="1200" b="1" kern="0" dirty="0" smtClean="0">
                <a:solidFill>
                  <a:srgbClr val="FF0000"/>
                </a:solidFill>
                <a:latin typeface="Calibri" panose="020F0502020204030204" pitchFamily="34" charset="0"/>
              </a:rPr>
              <a:t/>
            </a:r>
            <a:br>
              <a:rPr lang="en-US" sz="1200" b="1" kern="0" dirty="0" smtClean="0">
                <a:solidFill>
                  <a:srgbClr val="FF0000"/>
                </a:solidFill>
                <a:latin typeface="Calibri" panose="020F0502020204030204" pitchFamily="34" charset="0"/>
              </a:rPr>
            </a:br>
            <a:endParaRPr lang="en-US" sz="1200" b="1" kern="0" dirty="0" smtClean="0">
              <a:solidFill>
                <a:srgbClr val="FF0000"/>
              </a:solidFill>
              <a:latin typeface="Calibri" panose="020F0502020204030204" pitchFamily="34" charset="0"/>
            </a:endParaRPr>
          </a:p>
        </p:txBody>
      </p:sp>
      <p:sp>
        <p:nvSpPr>
          <p:cNvPr id="63" name="Rounded Rectangle 62"/>
          <p:cNvSpPr/>
          <p:nvPr/>
        </p:nvSpPr>
        <p:spPr>
          <a:xfrm>
            <a:off x="2254664" y="4575103"/>
            <a:ext cx="1032824" cy="671585"/>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a:r>
              <a:rPr lang="en-GB" sz="1200" b="1" dirty="0" smtClean="0">
                <a:solidFill>
                  <a:srgbClr val="000000"/>
                </a:solidFill>
                <a:latin typeface="Calibri" panose="020F0502020204030204" pitchFamily="34" charset="0"/>
              </a:rPr>
              <a:t>Programme Manager -  LD </a:t>
            </a:r>
          </a:p>
        </p:txBody>
      </p:sp>
      <p:sp>
        <p:nvSpPr>
          <p:cNvPr id="64" name="Rounded Rectangle 63"/>
          <p:cNvSpPr/>
          <p:nvPr/>
        </p:nvSpPr>
        <p:spPr>
          <a:xfrm>
            <a:off x="6433456" y="4575103"/>
            <a:ext cx="968106" cy="678838"/>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eaLnBrk="0" fontAlgn="base" hangingPunct="0">
              <a:spcAft>
                <a:spcPct val="0"/>
              </a:spcAft>
              <a:buClr>
                <a:srgbClr val="1F497D"/>
              </a:buClr>
              <a:defRPr/>
            </a:pPr>
            <a:r>
              <a:rPr lang="en-GB" sz="1200" b="1" dirty="0" smtClean="0">
                <a:solidFill>
                  <a:srgbClr val="000000"/>
                </a:solidFill>
                <a:latin typeface="Calibri" panose="020F0502020204030204" pitchFamily="34" charset="0"/>
              </a:rPr>
              <a:t>ASC Workforce Lead</a:t>
            </a:r>
          </a:p>
        </p:txBody>
      </p:sp>
      <p:sp>
        <p:nvSpPr>
          <p:cNvPr id="65" name="Rounded Rectangle 64"/>
          <p:cNvSpPr/>
          <p:nvPr/>
        </p:nvSpPr>
        <p:spPr>
          <a:xfrm>
            <a:off x="4827460" y="4561248"/>
            <a:ext cx="1532356" cy="704422"/>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a:r>
              <a:rPr lang="en-GB" sz="1200" b="1" dirty="0" smtClean="0">
                <a:solidFill>
                  <a:srgbClr val="000000"/>
                </a:solidFill>
                <a:latin typeface="Calibri" panose="020F0502020204030204" pitchFamily="34" charset="0"/>
              </a:rPr>
              <a:t>Strategic Relationship Manager (Housing</a:t>
            </a:r>
            <a:r>
              <a:rPr lang="en-GB" sz="1200" dirty="0" smtClean="0">
                <a:solidFill>
                  <a:srgbClr val="000000"/>
                </a:solidFill>
                <a:latin typeface="Calibri" panose="020F0502020204030204" pitchFamily="34" charset="0"/>
              </a:rPr>
              <a:t>)</a:t>
            </a:r>
            <a:endParaRPr lang="en-US" sz="1200" kern="0" dirty="0" smtClean="0">
              <a:solidFill>
                <a:srgbClr val="000000"/>
              </a:solidFill>
              <a:latin typeface="Calibri" panose="020F0502020204030204" pitchFamily="34" charset="0"/>
            </a:endParaRPr>
          </a:p>
        </p:txBody>
      </p:sp>
      <p:sp>
        <p:nvSpPr>
          <p:cNvPr id="66" name="Rounded Rectangle 65"/>
          <p:cNvSpPr/>
          <p:nvPr/>
        </p:nvSpPr>
        <p:spPr>
          <a:xfrm>
            <a:off x="3348393" y="4561248"/>
            <a:ext cx="1413751" cy="678383"/>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a:r>
              <a:rPr lang="en-GB" sz="1200" b="1" dirty="0" smtClean="0">
                <a:solidFill>
                  <a:srgbClr val="000000"/>
                </a:solidFill>
                <a:latin typeface="Calibri" panose="020F0502020204030204" pitchFamily="34" charset="0"/>
              </a:rPr>
              <a:t>Programme Manager -  support for carers </a:t>
            </a:r>
          </a:p>
        </p:txBody>
      </p:sp>
      <p:sp>
        <p:nvSpPr>
          <p:cNvPr id="67" name="Rounded Rectangle 66"/>
          <p:cNvSpPr/>
          <p:nvPr/>
        </p:nvSpPr>
        <p:spPr>
          <a:xfrm>
            <a:off x="590504" y="5342033"/>
            <a:ext cx="1598843" cy="634817"/>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a:r>
              <a:rPr lang="en-GB" sz="1100" b="1" dirty="0" smtClean="0">
                <a:solidFill>
                  <a:srgbClr val="000000"/>
                </a:solidFill>
                <a:latin typeface="Calibri" panose="020F0502020204030204" pitchFamily="34" charset="0"/>
              </a:rPr>
              <a:t>Project Manager Living Well at Home / Care Homes</a:t>
            </a:r>
          </a:p>
        </p:txBody>
      </p:sp>
      <p:sp>
        <p:nvSpPr>
          <p:cNvPr id="68" name="Rounded Rectangle 67"/>
          <p:cNvSpPr/>
          <p:nvPr/>
        </p:nvSpPr>
        <p:spPr>
          <a:xfrm>
            <a:off x="570975" y="6141534"/>
            <a:ext cx="6703585" cy="485743"/>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a:r>
              <a:rPr lang="en-GB" sz="1200" b="1" dirty="0" smtClean="0">
                <a:solidFill>
                  <a:srgbClr val="000000"/>
                </a:solidFill>
                <a:latin typeface="Calibri" panose="020F0502020204030204" pitchFamily="34" charset="0"/>
              </a:rPr>
              <a:t>Project Manager  </a:t>
            </a:r>
          </a:p>
          <a:p>
            <a:pPr algn="ctr" defTabSz="914400"/>
            <a:r>
              <a:rPr lang="en-GB" sz="1200" b="1" dirty="0" smtClean="0">
                <a:solidFill>
                  <a:srgbClr val="000000"/>
                </a:solidFill>
                <a:latin typeface="Calibri" panose="020F0502020204030204" pitchFamily="34" charset="0"/>
              </a:rPr>
              <a:t>Business </a:t>
            </a:r>
            <a:r>
              <a:rPr lang="en-GB" sz="1200" b="1" dirty="0">
                <a:solidFill>
                  <a:srgbClr val="000000"/>
                </a:solidFill>
                <a:latin typeface="Calibri" panose="020F0502020204030204" pitchFamily="34" charset="0"/>
              </a:rPr>
              <a:t>Support </a:t>
            </a:r>
            <a:r>
              <a:rPr lang="en-GB" sz="1200" b="1" dirty="0" smtClean="0">
                <a:solidFill>
                  <a:srgbClr val="000000"/>
                </a:solidFill>
                <a:latin typeface="Calibri" panose="020F0502020204030204" pitchFamily="34" charset="0"/>
              </a:rPr>
              <a:t>Officer</a:t>
            </a:r>
            <a:r>
              <a:rPr lang="en-GB" sz="1200" b="1" dirty="0">
                <a:solidFill>
                  <a:srgbClr val="000000"/>
                </a:solidFill>
                <a:latin typeface="Calibri" panose="020F0502020204030204" pitchFamily="34" charset="0"/>
              </a:rPr>
              <a:t> </a:t>
            </a:r>
            <a:endParaRPr lang="en-GB" sz="1200" b="1" i="1" dirty="0">
              <a:solidFill>
                <a:srgbClr val="FFFFFF">
                  <a:lumMod val="50000"/>
                </a:srgbClr>
              </a:solidFill>
              <a:latin typeface="Calibri" panose="020F0502020204030204" pitchFamily="34" charset="0"/>
            </a:endParaRPr>
          </a:p>
        </p:txBody>
      </p:sp>
      <p:sp>
        <p:nvSpPr>
          <p:cNvPr id="69" name="TextBox 68"/>
          <p:cNvSpPr txBox="1"/>
          <p:nvPr/>
        </p:nvSpPr>
        <p:spPr>
          <a:xfrm rot="16200000">
            <a:off x="-198554" y="5144317"/>
            <a:ext cx="1075247" cy="430887"/>
          </a:xfrm>
          <a:prstGeom prst="rect">
            <a:avLst/>
          </a:prstGeom>
          <a:noFill/>
        </p:spPr>
        <p:txBody>
          <a:bodyPr wrap="square" rtlCol="0" anchor="ctr">
            <a:spAutoFit/>
          </a:bodyPr>
          <a:lstStyle/>
          <a:p>
            <a:pPr algn="ctr" defTabSz="914400" eaLnBrk="0" fontAlgn="base" hangingPunct="0">
              <a:spcBef>
                <a:spcPct val="50000"/>
              </a:spcBef>
              <a:spcAft>
                <a:spcPct val="0"/>
              </a:spcAft>
              <a:buClr>
                <a:srgbClr val="1F497D"/>
              </a:buClr>
              <a:buFont typeface="Symbol" pitchFamily="18" charset="2"/>
              <a:buNone/>
              <a:defRPr/>
            </a:pPr>
            <a:r>
              <a:rPr lang="en-US" sz="1100" b="1" kern="0" dirty="0" smtClean="0">
                <a:solidFill>
                  <a:srgbClr val="000000"/>
                </a:solidFill>
                <a:latin typeface="Calibri" panose="020F0502020204030204" pitchFamily="34" charset="0"/>
              </a:rPr>
              <a:t>Programme </a:t>
            </a:r>
            <a:br>
              <a:rPr lang="en-US" sz="1100" b="1" kern="0" dirty="0" smtClean="0">
                <a:solidFill>
                  <a:srgbClr val="000000"/>
                </a:solidFill>
                <a:latin typeface="Calibri" panose="020F0502020204030204" pitchFamily="34" charset="0"/>
              </a:rPr>
            </a:br>
            <a:r>
              <a:rPr lang="en-US" sz="1100" b="1" kern="0" dirty="0" smtClean="0">
                <a:solidFill>
                  <a:srgbClr val="000000"/>
                </a:solidFill>
                <a:latin typeface="Calibri" panose="020F0502020204030204" pitchFamily="34" charset="0"/>
              </a:rPr>
              <a:t>management</a:t>
            </a:r>
          </a:p>
        </p:txBody>
      </p:sp>
      <p:sp>
        <p:nvSpPr>
          <p:cNvPr id="70" name="TextBox 69"/>
          <p:cNvSpPr txBox="1"/>
          <p:nvPr/>
        </p:nvSpPr>
        <p:spPr>
          <a:xfrm rot="16200000">
            <a:off x="87536" y="6217609"/>
            <a:ext cx="479618" cy="261610"/>
          </a:xfrm>
          <a:prstGeom prst="rect">
            <a:avLst/>
          </a:prstGeom>
          <a:noFill/>
        </p:spPr>
        <p:txBody>
          <a:bodyPr wrap="none" rtlCol="0">
            <a:spAutoFit/>
          </a:bodyPr>
          <a:lstStyle/>
          <a:p>
            <a:pPr algn="r" defTabSz="914400" eaLnBrk="0" fontAlgn="base" hangingPunct="0">
              <a:spcAft>
                <a:spcPct val="0"/>
              </a:spcAft>
              <a:buClr>
                <a:srgbClr val="1F497D"/>
              </a:buClr>
              <a:buFont typeface="Symbol" pitchFamily="18" charset="2"/>
              <a:buNone/>
              <a:defRPr/>
            </a:pPr>
            <a:r>
              <a:rPr lang="en-US" sz="1100" b="1" kern="0" dirty="0" err="1" smtClean="0">
                <a:solidFill>
                  <a:srgbClr val="000000"/>
                </a:solidFill>
                <a:latin typeface="Calibri" panose="020F0502020204030204" pitchFamily="34" charset="0"/>
              </a:rPr>
              <a:t>PMO</a:t>
            </a:r>
            <a:endParaRPr lang="en-US" sz="1100" b="1" kern="0" dirty="0" smtClean="0">
              <a:solidFill>
                <a:srgbClr val="000000"/>
              </a:solidFill>
              <a:latin typeface="Calibri" panose="020F0502020204030204" pitchFamily="34" charset="0"/>
            </a:endParaRPr>
          </a:p>
        </p:txBody>
      </p:sp>
      <p:cxnSp>
        <p:nvCxnSpPr>
          <p:cNvPr id="71" name="Straight Connector 70"/>
          <p:cNvCxnSpPr/>
          <p:nvPr/>
        </p:nvCxnSpPr>
        <p:spPr>
          <a:xfrm>
            <a:off x="230580" y="4429404"/>
            <a:ext cx="7043980" cy="38041"/>
          </a:xfrm>
          <a:prstGeom prst="line">
            <a:avLst/>
          </a:prstGeom>
          <a:noFill/>
          <a:ln w="9525" cap="flat" cmpd="sng" algn="ctr">
            <a:solidFill>
              <a:sysClr val="windowText" lastClr="000000">
                <a:lumMod val="65000"/>
                <a:lumOff val="35000"/>
              </a:sysClr>
            </a:solidFill>
            <a:prstDash val="lgDash"/>
          </a:ln>
          <a:effectLst/>
        </p:spPr>
      </p:cxnSp>
      <p:sp>
        <p:nvSpPr>
          <p:cNvPr id="73" name="Rounded Rectangle 72"/>
          <p:cNvSpPr/>
          <p:nvPr/>
        </p:nvSpPr>
        <p:spPr>
          <a:xfrm>
            <a:off x="327345" y="3825238"/>
            <a:ext cx="6965466" cy="309129"/>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eaLnBrk="0" fontAlgn="base" hangingPunct="0">
              <a:spcAft>
                <a:spcPct val="0"/>
              </a:spcAft>
              <a:buClr>
                <a:srgbClr val="1F497D"/>
              </a:buClr>
              <a:buFont typeface="Symbol" pitchFamily="18" charset="2"/>
              <a:buNone/>
              <a:defRPr/>
            </a:pPr>
            <a:r>
              <a:rPr lang="en-US" sz="1400" b="1" kern="0" dirty="0" smtClean="0">
                <a:solidFill>
                  <a:prstClr val="black"/>
                </a:solidFill>
                <a:latin typeface="Calibri" panose="020F0502020204030204" pitchFamily="34" charset="0"/>
              </a:rPr>
              <a:t>Programme Director ASC Transformation </a:t>
            </a:r>
          </a:p>
        </p:txBody>
      </p:sp>
      <p:sp>
        <p:nvSpPr>
          <p:cNvPr id="75" name="Rectangle 74"/>
          <p:cNvSpPr/>
          <p:nvPr/>
        </p:nvSpPr>
        <p:spPr>
          <a:xfrm>
            <a:off x="1267411" y="922638"/>
            <a:ext cx="7578289" cy="473381"/>
          </a:xfrm>
          <a:prstGeom prst="rect">
            <a:avLst/>
          </a:prstGeom>
          <a:solidFill>
            <a:srgbClr val="FFFFFF"/>
          </a:solidFill>
          <a:ln w="25400" cap="flat" cmpd="sng" algn="ctr">
            <a:noFill/>
            <a:prstDash val="solid"/>
          </a:ln>
          <a:effectLst/>
        </p:spPr>
        <p:txBody>
          <a:bodyPr rtlCol="0" anchor="ctr"/>
          <a:lstStyle/>
          <a:p>
            <a:pPr algn="ctr" defTabSz="914400" eaLnBrk="0" fontAlgn="base" hangingPunct="0">
              <a:spcBef>
                <a:spcPct val="50000"/>
              </a:spcBef>
              <a:spcAft>
                <a:spcPct val="0"/>
              </a:spcAft>
              <a:buClr>
                <a:srgbClr val="1F497D"/>
              </a:buClr>
              <a:buFont typeface="Symbol" pitchFamily="18" charset="2"/>
              <a:buNone/>
              <a:defRPr/>
            </a:pPr>
            <a:r>
              <a:rPr lang="en-US" sz="1400" b="1" kern="0" dirty="0" smtClean="0">
                <a:solidFill>
                  <a:srgbClr val="000000"/>
                </a:solidFill>
                <a:latin typeface="Calibri" panose="020F0502020204030204" pitchFamily="34" charset="0"/>
              </a:rPr>
              <a:t>Steven Pleasant</a:t>
            </a:r>
            <a:br>
              <a:rPr lang="en-US" sz="1400" b="1" kern="0" dirty="0" smtClean="0">
                <a:solidFill>
                  <a:srgbClr val="000000"/>
                </a:solidFill>
                <a:latin typeface="Calibri" panose="020F0502020204030204" pitchFamily="34" charset="0"/>
              </a:rPr>
            </a:br>
            <a:r>
              <a:rPr lang="en-US" sz="1400" kern="0" dirty="0" smtClean="0">
                <a:solidFill>
                  <a:srgbClr val="000000"/>
                </a:solidFill>
                <a:latin typeface="Calibri" panose="020F0502020204030204" pitchFamily="34" charset="0"/>
              </a:rPr>
              <a:t>Senior Responsible Officer</a:t>
            </a:r>
          </a:p>
        </p:txBody>
      </p:sp>
      <p:sp>
        <p:nvSpPr>
          <p:cNvPr id="76" name="TextBox 75"/>
          <p:cNvSpPr txBox="1"/>
          <p:nvPr/>
        </p:nvSpPr>
        <p:spPr>
          <a:xfrm>
            <a:off x="217654" y="948599"/>
            <a:ext cx="1120647" cy="523220"/>
          </a:xfrm>
          <a:prstGeom prst="rect">
            <a:avLst/>
          </a:prstGeom>
          <a:noFill/>
        </p:spPr>
        <p:txBody>
          <a:bodyPr wrap="square" rtlCol="0">
            <a:spAutoFit/>
          </a:bodyPr>
          <a:lstStyle/>
          <a:p>
            <a:pPr defTabSz="914400" eaLnBrk="0" fontAlgn="base" hangingPunct="0">
              <a:spcAft>
                <a:spcPct val="0"/>
              </a:spcAft>
              <a:buClr>
                <a:srgbClr val="1F497D"/>
              </a:buClr>
              <a:buFont typeface="Symbol" pitchFamily="18" charset="2"/>
              <a:buNone/>
            </a:pPr>
            <a:r>
              <a:rPr lang="en-US" sz="1400" b="1" dirty="0" smtClean="0">
                <a:solidFill>
                  <a:srgbClr val="FFFFFF"/>
                </a:solidFill>
                <a:latin typeface="Calibri" panose="020F0502020204030204" pitchFamily="34" charset="0"/>
              </a:rPr>
              <a:t>Programme Executive</a:t>
            </a:r>
            <a:endParaRPr lang="en-US" sz="1400" b="1" dirty="0">
              <a:solidFill>
                <a:srgbClr val="FFFFFF"/>
              </a:solidFill>
              <a:latin typeface="Calibri" panose="020F0502020204030204" pitchFamily="34" charset="0"/>
            </a:endParaRPr>
          </a:p>
        </p:txBody>
      </p:sp>
      <p:graphicFrame>
        <p:nvGraphicFramePr>
          <p:cNvPr id="77" name="Table 76"/>
          <p:cNvGraphicFramePr>
            <a:graphicFrameLocks noGrp="1"/>
          </p:cNvGraphicFramePr>
          <p:nvPr>
            <p:extLst>
              <p:ext uri="{D42A27DB-BD31-4B8C-83A1-F6EECF244321}">
                <p14:modId xmlns:p14="http://schemas.microsoft.com/office/powerpoint/2010/main" val="1775299677"/>
              </p:ext>
            </p:extLst>
          </p:nvPr>
        </p:nvGraphicFramePr>
        <p:xfrm>
          <a:off x="230580" y="1546694"/>
          <a:ext cx="8615121" cy="979345"/>
        </p:xfrm>
        <a:graphic>
          <a:graphicData uri="http://schemas.openxmlformats.org/drawingml/2006/table">
            <a:tbl>
              <a:tblPr firstRow="1" firstCol="1" bandRow="1"/>
              <a:tblGrid>
                <a:gridCol w="698622"/>
                <a:gridCol w="1001198"/>
                <a:gridCol w="690880"/>
                <a:gridCol w="904240"/>
                <a:gridCol w="873760"/>
                <a:gridCol w="873760"/>
                <a:gridCol w="1046480"/>
                <a:gridCol w="904240"/>
                <a:gridCol w="873760"/>
                <a:gridCol w="748181"/>
              </a:tblGrid>
              <a:tr h="394782">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l" rtl="0" fontAlgn="ctr"/>
                      <a:endParaRPr lang="en-GB" sz="1000" b="1" i="1" u="none" strike="noStrike" dirty="0">
                        <a:solidFill>
                          <a:schemeClr val="tx2">
                            <a:lumMod val="25000"/>
                          </a:schemeClr>
                        </a:solidFill>
                        <a:effectLst/>
                        <a:latin typeface="Arial"/>
                      </a:endParaRPr>
                    </a:p>
                  </a:txBody>
                  <a:tcPr marL="7620" marR="7620" marT="7620" marB="0" anchor="ctr">
                    <a:lnL w="12700" cap="flat" cmpd="sng" algn="ctr">
                      <a:noFill/>
                      <a:prstDash val="solid"/>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050" b="1" i="0" u="sng" strike="noStrike" dirty="0" smtClean="0">
                          <a:solidFill>
                            <a:schemeClr val="tx1"/>
                          </a:solidFill>
                          <a:effectLst/>
                          <a:latin typeface="Calibri" panose="020F0502020204030204" pitchFamily="34" charset="0"/>
                        </a:rPr>
                        <a:t>Living Well at Home</a:t>
                      </a:r>
                      <a:endParaRPr lang="en-GB" sz="1050" b="1" i="0" u="sng"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050" b="1" i="0" u="sng" strike="noStrike" dirty="0" smtClean="0">
                          <a:solidFill>
                            <a:schemeClr val="tx1"/>
                          </a:solidFill>
                          <a:effectLst/>
                          <a:latin typeface="Calibri" panose="020F0502020204030204" pitchFamily="34" charset="0"/>
                        </a:rPr>
                        <a:t>Care homes</a:t>
                      </a:r>
                      <a:endParaRPr lang="en-GB" sz="1050" b="1" i="0" u="sng"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050" b="1" i="0" u="sng" strike="noStrike" dirty="0" smtClean="0">
                          <a:solidFill>
                            <a:schemeClr val="tx1"/>
                          </a:solidFill>
                          <a:effectLst/>
                          <a:latin typeface="Calibri" panose="020F0502020204030204" pitchFamily="34" charset="0"/>
                        </a:rPr>
                        <a:t>Learning disabilities</a:t>
                      </a:r>
                      <a:endParaRPr lang="en-GB" sz="1050" b="1" i="0" u="sng"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050" b="1" i="0" u="sng" strike="noStrike" dirty="0" smtClean="0">
                          <a:solidFill>
                            <a:schemeClr val="tx1"/>
                          </a:solidFill>
                          <a:effectLst/>
                          <a:latin typeface="Calibri" panose="020F0502020204030204" pitchFamily="34" charset="0"/>
                        </a:rPr>
                        <a:t>Autism</a:t>
                      </a:r>
                      <a:endParaRPr lang="en-GB" sz="1050" b="1" i="0" u="sng"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050" b="1" i="0" u="sng" strike="noStrike" dirty="0" smtClean="0">
                          <a:solidFill>
                            <a:schemeClr val="tx1"/>
                          </a:solidFill>
                          <a:effectLst/>
                          <a:latin typeface="Calibri" panose="020F0502020204030204" pitchFamily="34" charset="0"/>
                        </a:rPr>
                        <a:t>Support for carers</a:t>
                      </a:r>
                      <a:endParaRPr lang="en-GB" sz="1050" b="1" i="0" u="sng"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050" b="1" i="0" u="sng" strike="noStrike" dirty="0" smtClean="0">
                          <a:solidFill>
                            <a:schemeClr val="tx1"/>
                          </a:solidFill>
                          <a:effectLst/>
                          <a:latin typeface="Calibri" panose="020F0502020204030204" pitchFamily="34" charset="0"/>
                        </a:rPr>
                        <a:t>Supported housing</a:t>
                      </a:r>
                      <a:endParaRPr lang="en-GB" sz="1050" b="1" i="0" u="sng"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050" b="1" i="0" u="sng" strike="noStrike" dirty="0" smtClean="0">
                          <a:solidFill>
                            <a:schemeClr val="tx1"/>
                          </a:solidFill>
                          <a:effectLst/>
                          <a:latin typeface="Calibri" panose="020F0502020204030204" pitchFamily="34" charset="0"/>
                        </a:rPr>
                        <a:t>Workforce</a:t>
                      </a:r>
                      <a:endParaRPr lang="en-GB" sz="1050" b="1" i="0" u="sng"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050" b="1" i="0" u="sng" strike="noStrike" dirty="0" smtClean="0">
                          <a:solidFill>
                            <a:schemeClr val="tx1"/>
                          </a:solidFill>
                          <a:effectLst/>
                          <a:latin typeface="Calibri" panose="020F0502020204030204" pitchFamily="34" charset="0"/>
                        </a:rPr>
                        <a:t>ASC performance</a:t>
                      </a:r>
                      <a:endParaRPr lang="en-GB" sz="1050" b="1" i="0" u="sng"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a:r>
                        <a:rPr lang="en-GB" sz="1050" b="1" i="0" dirty="0" smtClean="0">
                          <a:solidFill>
                            <a:schemeClr val="tx1"/>
                          </a:solidFill>
                          <a:latin typeface="Calibri" panose="020F0502020204030204" pitchFamily="34" charset="0"/>
                        </a:rPr>
                        <a:t>UEC/ASC</a:t>
                      </a:r>
                      <a:endParaRPr lang="en-GB" sz="1050" b="1" i="0" dirty="0">
                        <a:solidFill>
                          <a:schemeClr val="tx1"/>
                        </a:solidFill>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213927">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l" rtl="0" fontAlgn="ctr"/>
                      <a:r>
                        <a:rPr lang="en-GB" sz="1200" i="0" u="none" strike="noStrike" dirty="0">
                          <a:solidFill>
                            <a:schemeClr val="tx2">
                              <a:lumMod val="25000"/>
                            </a:schemeClr>
                          </a:solidFill>
                          <a:effectLst/>
                          <a:latin typeface="Calibri" panose="020F0502020204030204" pitchFamily="34" charset="0"/>
                        </a:rPr>
                        <a:t>DASS Lead</a:t>
                      </a:r>
                      <a:endParaRPr lang="en-GB" sz="1200" b="1" i="0" u="none" strike="noStrike" dirty="0">
                        <a:solidFill>
                          <a:schemeClr val="tx2">
                            <a:lumMod val="25000"/>
                          </a:schemeClr>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Mark </a:t>
                      </a:r>
                    </a:p>
                    <a:p>
                      <a:pPr algn="ctr" rtl="0" fontAlgn="ctr"/>
                      <a:r>
                        <a:rPr lang="en-GB" sz="1000" b="0" i="0" u="none" strike="noStrike" dirty="0" smtClean="0">
                          <a:solidFill>
                            <a:schemeClr val="tx1"/>
                          </a:solidFill>
                          <a:effectLst/>
                          <a:latin typeface="Calibri" panose="020F0502020204030204" pitchFamily="34" charset="0"/>
                        </a:rPr>
                        <a:t>Fitton</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Diane</a:t>
                      </a:r>
                      <a:r>
                        <a:rPr lang="en-GB" sz="1000" b="0" i="0" u="none" strike="noStrike" baseline="0" dirty="0" smtClean="0">
                          <a:solidFill>
                            <a:schemeClr val="tx1"/>
                          </a:solidFill>
                          <a:effectLst/>
                          <a:latin typeface="Calibri" panose="020F0502020204030204" pitchFamily="34" charset="0"/>
                        </a:rPr>
                        <a:t> </a:t>
                      </a:r>
                    </a:p>
                    <a:p>
                      <a:pPr algn="ctr" rtl="0" fontAlgn="ctr"/>
                      <a:r>
                        <a:rPr lang="en-GB" sz="1000" b="0" i="0" u="none" strike="noStrike" baseline="0" dirty="0" smtClean="0">
                          <a:solidFill>
                            <a:schemeClr val="tx1"/>
                          </a:solidFill>
                          <a:effectLst/>
                          <a:latin typeface="Calibri" panose="020F0502020204030204" pitchFamily="34" charset="0"/>
                        </a:rPr>
                        <a:t>Eaton</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Mark </a:t>
                      </a:r>
                    </a:p>
                    <a:p>
                      <a:pPr algn="ctr" rtl="0" fontAlgn="ctr"/>
                      <a:r>
                        <a:rPr lang="en-GB" sz="1000" b="0" i="0" u="none" strike="noStrike" dirty="0" smtClean="0">
                          <a:solidFill>
                            <a:schemeClr val="tx1"/>
                          </a:solidFill>
                          <a:effectLst/>
                          <a:latin typeface="Calibri" panose="020F0502020204030204" pitchFamily="34" charset="0"/>
                        </a:rPr>
                        <a:t>Warren</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Rachel </a:t>
                      </a:r>
                    </a:p>
                    <a:p>
                      <a:pPr algn="ctr" rtl="0" fontAlgn="ctr"/>
                      <a:r>
                        <a:rPr lang="en-GB" sz="1000" b="0" i="0" u="none" strike="noStrike" dirty="0" smtClean="0">
                          <a:solidFill>
                            <a:schemeClr val="tx1"/>
                          </a:solidFill>
                          <a:effectLst/>
                          <a:latin typeface="Calibri" panose="020F0502020204030204" pitchFamily="34" charset="0"/>
                        </a:rPr>
                        <a:t>Tanner</a:t>
                      </a: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Julie</a:t>
                      </a:r>
                      <a:r>
                        <a:rPr lang="en-GB" sz="1000" b="0" i="0" u="none" strike="noStrike" baseline="0" dirty="0" smtClean="0">
                          <a:solidFill>
                            <a:schemeClr val="tx1"/>
                          </a:solidFill>
                          <a:effectLst/>
                          <a:latin typeface="Calibri" panose="020F0502020204030204" pitchFamily="34" charset="0"/>
                        </a:rPr>
                        <a:t> </a:t>
                      </a:r>
                    </a:p>
                    <a:p>
                      <a:pPr algn="ctr" rtl="0" fontAlgn="ctr"/>
                      <a:r>
                        <a:rPr lang="en-GB" sz="1000" b="0" i="0" u="none" strike="noStrike" baseline="0" dirty="0" smtClean="0">
                          <a:solidFill>
                            <a:schemeClr val="tx1"/>
                          </a:solidFill>
                          <a:effectLst/>
                          <a:latin typeface="Calibri" panose="020F0502020204030204" pitchFamily="34" charset="0"/>
                        </a:rPr>
                        <a:t>Gonda</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Stuart </a:t>
                      </a:r>
                    </a:p>
                    <a:p>
                      <a:pPr algn="ctr" rtl="0" fontAlgn="ctr"/>
                      <a:r>
                        <a:rPr lang="en-GB" sz="1000" b="0" i="0" u="none" strike="noStrike" dirty="0" smtClean="0">
                          <a:solidFill>
                            <a:schemeClr val="tx1"/>
                          </a:solidFill>
                          <a:effectLst/>
                          <a:latin typeface="Calibri" panose="020F0502020204030204" pitchFamily="34" charset="0"/>
                        </a:rPr>
                        <a:t>Cowley</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Steph </a:t>
                      </a:r>
                    </a:p>
                    <a:p>
                      <a:pPr algn="ctr" rtl="0" fontAlgn="ctr"/>
                      <a:r>
                        <a:rPr lang="en-GB" sz="1000" b="0" i="0" u="none" strike="noStrike" dirty="0" smtClean="0">
                          <a:solidFill>
                            <a:schemeClr val="tx1"/>
                          </a:solidFill>
                          <a:effectLst/>
                          <a:latin typeface="Calibri" panose="020F0502020204030204" pitchFamily="34" charset="0"/>
                        </a:rPr>
                        <a:t>Butterworth</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Julie </a:t>
                      </a:r>
                    </a:p>
                    <a:p>
                      <a:pPr algn="ctr" rtl="0" fontAlgn="ctr"/>
                      <a:r>
                        <a:rPr lang="en-GB" sz="1000" b="0" i="0" u="none" strike="noStrike" dirty="0" smtClean="0">
                          <a:solidFill>
                            <a:schemeClr val="tx1"/>
                          </a:solidFill>
                          <a:effectLst/>
                          <a:latin typeface="Calibri" panose="020F0502020204030204" pitchFamily="34" charset="0"/>
                        </a:rPr>
                        <a:t>Gonda</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en-GB" sz="1000" dirty="0" smtClean="0">
                          <a:solidFill>
                            <a:schemeClr val="tx1"/>
                          </a:solidFill>
                          <a:latin typeface="Calibri" panose="020F0502020204030204" pitchFamily="34" charset="0"/>
                        </a:rPr>
                        <a:t>Diane</a:t>
                      </a:r>
                      <a:r>
                        <a:rPr lang="en-GB" sz="1000" baseline="0" dirty="0" smtClean="0">
                          <a:solidFill>
                            <a:schemeClr val="tx1"/>
                          </a:solidFill>
                          <a:latin typeface="Calibri" panose="020F0502020204030204" pitchFamily="34" charset="0"/>
                        </a:rPr>
                        <a:t> </a:t>
                      </a:r>
                    </a:p>
                    <a:p>
                      <a:pPr algn="ctr"/>
                      <a:r>
                        <a:rPr lang="en-GB" sz="1000" baseline="0" dirty="0" smtClean="0">
                          <a:solidFill>
                            <a:schemeClr val="tx1"/>
                          </a:solidFill>
                          <a:latin typeface="Calibri" panose="020F0502020204030204" pitchFamily="34" charset="0"/>
                        </a:rPr>
                        <a:t>Eaton</a:t>
                      </a:r>
                      <a:endParaRPr lang="en-GB" sz="1000" dirty="0">
                        <a:solidFill>
                          <a:schemeClr val="tx1"/>
                        </a:solidFill>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2143">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l" rtl="0" fontAlgn="ctr"/>
                      <a:r>
                        <a:rPr lang="en-GB" sz="1200" i="0" u="none" strike="noStrike" dirty="0" smtClean="0">
                          <a:solidFill>
                            <a:schemeClr val="tx2">
                              <a:lumMod val="25000"/>
                            </a:schemeClr>
                          </a:solidFill>
                          <a:effectLst/>
                          <a:latin typeface="Calibri" panose="020F0502020204030204" pitchFamily="34" charset="0"/>
                        </a:rPr>
                        <a:t>Deputy</a:t>
                      </a:r>
                      <a:endParaRPr lang="en-GB" sz="1200" b="1" i="0" u="none" strike="noStrike" dirty="0">
                        <a:solidFill>
                          <a:schemeClr val="tx2">
                            <a:lumMod val="25000"/>
                          </a:schemeClr>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Adrian Crook</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Rachel  Tanner</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Mark Warren</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Mark Warren</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r>
                        <a:rPr lang="en-GB" sz="1000" b="0" i="0" u="none" strike="noStrike" dirty="0" smtClean="0">
                          <a:solidFill>
                            <a:schemeClr val="tx1"/>
                          </a:solidFill>
                          <a:effectLst/>
                          <a:latin typeface="Calibri" panose="020F0502020204030204" pitchFamily="34" charset="0"/>
                        </a:rPr>
                        <a:t>Bernie Enright</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rtl="0" fontAlgn="ct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80" name="Straight Connector 79"/>
          <p:cNvCxnSpPr/>
          <p:nvPr/>
        </p:nvCxnSpPr>
        <p:spPr>
          <a:xfrm>
            <a:off x="217654" y="6056845"/>
            <a:ext cx="7371483" cy="20693"/>
          </a:xfrm>
          <a:prstGeom prst="line">
            <a:avLst/>
          </a:prstGeom>
          <a:noFill/>
          <a:ln w="9525" cap="flat" cmpd="sng" algn="ctr">
            <a:solidFill>
              <a:sysClr val="windowText" lastClr="000000">
                <a:lumMod val="65000"/>
                <a:lumOff val="35000"/>
              </a:sysClr>
            </a:solidFill>
            <a:prstDash val="lgDash"/>
          </a:ln>
          <a:effectLst/>
        </p:spPr>
      </p:cxnSp>
      <p:graphicFrame>
        <p:nvGraphicFramePr>
          <p:cNvPr id="82" name="Table 81"/>
          <p:cNvGraphicFramePr>
            <a:graphicFrameLocks noGrp="1"/>
          </p:cNvGraphicFramePr>
          <p:nvPr>
            <p:extLst>
              <p:ext uri="{D42A27DB-BD31-4B8C-83A1-F6EECF244321}">
                <p14:modId xmlns:p14="http://schemas.microsoft.com/office/powerpoint/2010/main" val="1172125296"/>
              </p:ext>
            </p:extLst>
          </p:nvPr>
        </p:nvGraphicFramePr>
        <p:xfrm>
          <a:off x="250312" y="2542662"/>
          <a:ext cx="8595390" cy="569236"/>
        </p:xfrm>
        <a:graphic>
          <a:graphicData uri="http://schemas.openxmlformats.org/drawingml/2006/table">
            <a:tbl>
              <a:tblPr firstRow="1" firstCol="1" bandRow="1"/>
              <a:tblGrid>
                <a:gridCol w="681867"/>
                <a:gridCol w="1008381"/>
                <a:gridCol w="690880"/>
                <a:gridCol w="883920"/>
                <a:gridCol w="853440"/>
                <a:gridCol w="904240"/>
                <a:gridCol w="1026160"/>
                <a:gridCol w="914400"/>
                <a:gridCol w="894080"/>
                <a:gridCol w="738022"/>
              </a:tblGrid>
              <a:tr h="569236">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eaLnBrk="0" fontAlgn="base" hangingPunct="0">
                        <a:spcAft>
                          <a:spcPct val="0"/>
                        </a:spcAft>
                        <a:buClr>
                          <a:srgbClr val="1F497D"/>
                        </a:buClr>
                        <a:buFont typeface="Symbol" pitchFamily="18" charset="2"/>
                        <a:buNone/>
                      </a:pPr>
                      <a:r>
                        <a:rPr lang="en-US" sz="1200" b="1" i="0" dirty="0" smtClean="0">
                          <a:solidFill>
                            <a:schemeClr val="tx1"/>
                          </a:solidFill>
                          <a:latin typeface="Calibri" panose="020F0502020204030204" pitchFamily="34" charset="0"/>
                        </a:rPr>
                        <a:t>Executive member </a:t>
                      </a:r>
                    </a:p>
                  </a:txBody>
                  <a:tcPr marL="7620" marR="7620" marT="7620" marB="0" anchor="ctr">
                    <a:lnL w="12700" cap="flat" cmpd="sng" algn="ctr">
                      <a:noFill/>
                      <a:prstDash val="solid"/>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a:lnSpc>
                          <a:spcPct val="90000"/>
                        </a:lnSpc>
                        <a:spcAft>
                          <a:spcPts val="190"/>
                        </a:spcAft>
                      </a:pPr>
                      <a:r>
                        <a:rPr lang="en-GB" sz="1200" b="0" dirty="0" smtClean="0">
                          <a:solidFill>
                            <a:schemeClr val="tx1"/>
                          </a:solidFill>
                          <a:effectLst/>
                          <a:latin typeface="Calibri" panose="020F0502020204030204" pitchFamily="34" charset="0"/>
                          <a:ea typeface="Times New Roman"/>
                        </a:rPr>
                        <a:t>Cllr Joanne Harding</a:t>
                      </a: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eaLnBrk="0" fontAlgn="base" hangingPunct="0">
                        <a:spcAft>
                          <a:spcPts val="0"/>
                        </a:spcAft>
                      </a:pPr>
                      <a:r>
                        <a:rPr lang="en-GB" sz="1200" b="0" kern="1200" dirty="0" smtClean="0">
                          <a:solidFill>
                            <a:schemeClr val="tx1"/>
                          </a:solidFill>
                          <a:effectLst/>
                          <a:latin typeface="Calibri" panose="020F0502020204030204" pitchFamily="34" charset="0"/>
                          <a:ea typeface="Times New Roman"/>
                          <a:cs typeface="Times New Roman"/>
                        </a:rPr>
                        <a:t>Cllr Wendy Wild</a:t>
                      </a: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cap="none" dirty="0" smtClean="0">
                          <a:solidFill>
                            <a:schemeClr val="tx1"/>
                          </a:solidFill>
                          <a:effectLst/>
                          <a:latin typeface="Calibri" panose="020F0502020204030204" pitchFamily="34" charset="0"/>
                          <a:ea typeface="+mn-ea"/>
                          <a:cs typeface="+mn-cs"/>
                          <a:sym typeface="Arial"/>
                        </a:rPr>
                        <a:t>Cllr Zahid Chauhan</a:t>
                      </a:r>
                      <a:endParaRPr lang="en-GB" sz="1200" b="0" dirty="0" smtClean="0">
                        <a:solidFill>
                          <a:schemeClr val="tx1"/>
                        </a:solidFill>
                        <a:effectLst/>
                        <a:latin typeface="Calibri" panose="020F0502020204030204" pitchFamily="34" charset="0"/>
                        <a:ea typeface="Times New Roman"/>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eaLnBrk="0" fontAlgn="base" hangingPunct="0">
                        <a:spcAft>
                          <a:spcPts val="0"/>
                        </a:spcAft>
                      </a:pPr>
                      <a:r>
                        <a:rPr lang="en-GB" sz="1200" b="0" kern="1200" dirty="0" smtClean="0">
                          <a:solidFill>
                            <a:schemeClr val="tx1"/>
                          </a:solidFill>
                          <a:effectLst/>
                          <a:latin typeface="Calibri" panose="020F0502020204030204" pitchFamily="34" charset="0"/>
                          <a:ea typeface="Times New Roman"/>
                          <a:cs typeface="Times New Roman"/>
                        </a:rPr>
                        <a:t>Cllr Ann Cunliffe</a:t>
                      </a:r>
                      <a:endParaRPr lang="en-GB" sz="1200" b="0" dirty="0" smtClean="0">
                        <a:solidFill>
                          <a:schemeClr val="tx1"/>
                        </a:solidFill>
                        <a:effectLst/>
                        <a:latin typeface="Calibri" panose="020F0502020204030204" pitchFamily="34" charset="0"/>
                        <a:ea typeface="Times New Roman"/>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Calibri" panose="020F0502020204030204" pitchFamily="34" charset="0"/>
                          <a:ea typeface="Times New Roman"/>
                          <a:cs typeface="Times New Roman"/>
                        </a:rPr>
                        <a:t>Cllr Andrea Simpson</a:t>
                      </a:r>
                      <a:endParaRPr lang="en-GB" sz="12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eaLnBrk="0" fontAlgn="base" hangingPunct="0">
                        <a:spcAft>
                          <a:spcPts val="0"/>
                        </a:spcAft>
                      </a:pPr>
                      <a:r>
                        <a:rPr lang="en-GB" sz="1200" b="0" kern="1200" dirty="0" smtClean="0">
                          <a:solidFill>
                            <a:schemeClr val="tx1"/>
                          </a:solidFill>
                          <a:effectLst/>
                          <a:latin typeface="Calibri" panose="020F0502020204030204" pitchFamily="34" charset="0"/>
                          <a:ea typeface="Times New Roman"/>
                          <a:cs typeface="Times New Roman"/>
                        </a:rPr>
                        <a:t>Cllr Keith Cunliffe</a:t>
                      </a:r>
                      <a:endParaRPr lang="en-GB" sz="1200" b="0" dirty="0" smtClean="0">
                        <a:solidFill>
                          <a:schemeClr val="tx1"/>
                        </a:solidFill>
                        <a:effectLst/>
                        <a:latin typeface="Calibri" panose="020F0502020204030204" pitchFamily="34" charset="0"/>
                        <a:ea typeface="Times New Roman"/>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a:spcAft>
                          <a:spcPts val="0"/>
                        </a:spcAft>
                      </a:pPr>
                      <a:r>
                        <a:rPr lang="en-GB" sz="1200" b="0" kern="1200" dirty="0" smtClean="0">
                          <a:solidFill>
                            <a:schemeClr val="tx1"/>
                          </a:solidFill>
                          <a:effectLst/>
                          <a:latin typeface="Calibri" panose="020F0502020204030204" pitchFamily="34" charset="0"/>
                          <a:ea typeface="Times New Roman"/>
                          <a:cs typeface="Times New Roman"/>
                        </a:rPr>
                        <a:t>Cllr Bev Craig</a:t>
                      </a:r>
                      <a:endParaRPr lang="en-GB" sz="12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200" b="0" i="0" u="none" strike="noStrike" dirty="0" smtClean="0">
                          <a:solidFill>
                            <a:schemeClr val="tx1"/>
                          </a:solidFill>
                          <a:effectLst/>
                          <a:latin typeface="Calibri" panose="020F0502020204030204" pitchFamily="34" charset="0"/>
                        </a:rPr>
                        <a:t>Tbc</a:t>
                      </a:r>
                      <a:endParaRPr lang="en-GB" sz="12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solidFill>
                        <a:srgbClr val="FFFFFF">
                          <a:lumMod val="65000"/>
                        </a:srgb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b="1" kern="1200">
                          <a:solidFill>
                            <a:schemeClr val="bg1"/>
                          </a:solidFill>
                          <a:latin typeface="Arial"/>
                        </a:defRPr>
                      </a:lvl1pPr>
                      <a:lvl2pPr marL="457200" algn="l" defTabSz="457200" rtl="0" eaLnBrk="1" latinLnBrk="0" hangingPunct="1">
                        <a:defRPr sz="1800" b="1" kern="1200">
                          <a:solidFill>
                            <a:schemeClr val="bg1"/>
                          </a:solidFill>
                          <a:latin typeface="Arial"/>
                        </a:defRPr>
                      </a:lvl2pPr>
                      <a:lvl3pPr marL="914400" algn="l" defTabSz="457200" rtl="0" eaLnBrk="1" latinLnBrk="0" hangingPunct="1">
                        <a:defRPr sz="1800" b="1" kern="1200">
                          <a:solidFill>
                            <a:schemeClr val="bg1"/>
                          </a:solidFill>
                          <a:latin typeface="Arial"/>
                        </a:defRPr>
                      </a:lvl3pPr>
                      <a:lvl4pPr marL="1371600" algn="l" defTabSz="457200" rtl="0" eaLnBrk="1" latinLnBrk="0" hangingPunct="1">
                        <a:defRPr sz="1800" b="1" kern="1200">
                          <a:solidFill>
                            <a:schemeClr val="bg1"/>
                          </a:solidFill>
                          <a:latin typeface="Arial"/>
                        </a:defRPr>
                      </a:lvl4pPr>
                      <a:lvl5pPr marL="1828800" algn="l" defTabSz="457200" rtl="0" eaLnBrk="1" latinLnBrk="0" hangingPunct="1">
                        <a:defRPr sz="1800" b="1" kern="1200">
                          <a:solidFill>
                            <a:schemeClr val="bg1"/>
                          </a:solidFill>
                          <a:latin typeface="Arial"/>
                        </a:defRPr>
                      </a:lvl5pPr>
                      <a:lvl6pPr marL="2286000" algn="l" defTabSz="457200" rtl="0" eaLnBrk="1" latinLnBrk="0" hangingPunct="1">
                        <a:defRPr sz="1800" b="1" kern="1200">
                          <a:solidFill>
                            <a:schemeClr val="bg1"/>
                          </a:solidFill>
                          <a:latin typeface="Arial"/>
                        </a:defRPr>
                      </a:lvl6pPr>
                      <a:lvl7pPr marL="2743200" algn="l" defTabSz="457200" rtl="0" eaLnBrk="1" latinLnBrk="0" hangingPunct="1">
                        <a:defRPr sz="1800" b="1" kern="1200">
                          <a:solidFill>
                            <a:schemeClr val="bg1"/>
                          </a:solidFill>
                          <a:latin typeface="Arial"/>
                        </a:defRPr>
                      </a:lvl7pPr>
                      <a:lvl8pPr marL="3200400" algn="l" defTabSz="457200" rtl="0" eaLnBrk="1" latinLnBrk="0" hangingPunct="1">
                        <a:defRPr sz="1800" b="1" kern="1200">
                          <a:solidFill>
                            <a:schemeClr val="bg1"/>
                          </a:solidFill>
                          <a:latin typeface="Arial"/>
                        </a:defRPr>
                      </a:lvl8pPr>
                      <a:lvl9pPr marL="3657600" algn="l" defTabSz="457200" rtl="0" eaLnBrk="1" latinLnBrk="0" hangingPunct="1">
                        <a:defRPr sz="1800" b="1" kern="1200">
                          <a:solidFill>
                            <a:schemeClr val="bg1"/>
                          </a:solidFill>
                          <a:latin typeface="Arial"/>
                        </a:defRPr>
                      </a:lvl9pPr>
                    </a:lstStyle>
                    <a:p>
                      <a:pPr algn="ctr" rtl="0" fontAlgn="ctr"/>
                      <a:r>
                        <a:rPr lang="en-GB" sz="1200" b="0" i="0" u="none" strike="noStrike" dirty="0" smtClean="0">
                          <a:solidFill>
                            <a:schemeClr val="tx1"/>
                          </a:solidFill>
                          <a:effectLst/>
                          <a:latin typeface="Calibri" panose="020F0502020204030204" pitchFamily="34" charset="0"/>
                        </a:rPr>
                        <a:t>tbc</a:t>
                      </a:r>
                      <a:endParaRPr lang="en-GB" sz="12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rgbClr val="FFFFFF">
                          <a:lumMod val="65000"/>
                        </a:srgb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3" name="Slide Number Placeholder 3"/>
          <p:cNvSpPr txBox="1">
            <a:spLocks/>
          </p:cNvSpPr>
          <p:nvPr/>
        </p:nvSpPr>
        <p:spPr>
          <a:xfrm>
            <a:off x="11938781" y="6934735"/>
            <a:ext cx="46449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fld id="{A97568F5-243C-45F1-80A0-2106B97B04B4}" type="slidenum">
              <a:rPr lang="en-GB" smtClean="0">
                <a:solidFill>
                  <a:prstClr val="black">
                    <a:tint val="75000"/>
                  </a:prstClr>
                </a:solidFill>
                <a:latin typeface="Calibri" panose="020F0502020204030204"/>
              </a:rPr>
              <a:pPr algn="just"/>
              <a:t>21</a:t>
            </a:fld>
            <a:endParaRPr lang="en-GB" dirty="0">
              <a:solidFill>
                <a:prstClr val="black">
                  <a:tint val="75000"/>
                </a:prstClr>
              </a:solidFill>
              <a:latin typeface="Calibri" panose="020F0502020204030204"/>
            </a:endParaRPr>
          </a:p>
        </p:txBody>
      </p:sp>
      <p:sp>
        <p:nvSpPr>
          <p:cNvPr id="78" name="TextBox 77"/>
          <p:cNvSpPr txBox="1"/>
          <p:nvPr/>
        </p:nvSpPr>
        <p:spPr>
          <a:xfrm>
            <a:off x="7637396" y="3546857"/>
            <a:ext cx="1130300" cy="261610"/>
          </a:xfrm>
          <a:prstGeom prst="rect">
            <a:avLst/>
          </a:prstGeom>
          <a:noFill/>
        </p:spPr>
        <p:txBody>
          <a:bodyPr wrap="square" rtlCol="0">
            <a:spAutoFit/>
          </a:bodyPr>
          <a:lstStyle/>
          <a:p>
            <a:pPr algn="r" defTabSz="914400" eaLnBrk="0" fontAlgn="base" hangingPunct="0">
              <a:spcBef>
                <a:spcPct val="50000"/>
              </a:spcBef>
              <a:spcAft>
                <a:spcPct val="0"/>
              </a:spcAft>
              <a:buClr>
                <a:srgbClr val="1F497D"/>
              </a:buClr>
              <a:buFont typeface="Symbol" pitchFamily="18" charset="2"/>
              <a:buNone/>
              <a:defRPr/>
            </a:pPr>
            <a:r>
              <a:rPr lang="en-US" sz="1100" b="1" kern="0" dirty="0" smtClean="0">
                <a:solidFill>
                  <a:srgbClr val="000000"/>
                </a:solidFill>
                <a:latin typeface="Calibri" panose="020F0502020204030204" pitchFamily="34" charset="0"/>
              </a:rPr>
              <a:t>System support</a:t>
            </a:r>
          </a:p>
        </p:txBody>
      </p:sp>
      <p:sp>
        <p:nvSpPr>
          <p:cNvPr id="81" name="Rounded Rectangle 80"/>
          <p:cNvSpPr/>
          <p:nvPr/>
        </p:nvSpPr>
        <p:spPr>
          <a:xfrm>
            <a:off x="7561194" y="4145918"/>
            <a:ext cx="1366070" cy="731662"/>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a:r>
              <a:rPr lang="en-GB" sz="1200" b="1" dirty="0" smtClean="0">
                <a:solidFill>
                  <a:srgbClr val="000000"/>
                </a:solidFill>
                <a:latin typeface="Calibri" panose="020F0502020204030204" pitchFamily="34" charset="0"/>
              </a:rPr>
              <a:t>Senior Commissioning Manager - ASC</a:t>
            </a:r>
          </a:p>
        </p:txBody>
      </p:sp>
      <p:sp>
        <p:nvSpPr>
          <p:cNvPr id="79" name="Rounded Rectangle 78"/>
          <p:cNvSpPr/>
          <p:nvPr/>
        </p:nvSpPr>
        <p:spPr>
          <a:xfrm>
            <a:off x="7589137" y="5266349"/>
            <a:ext cx="1338127" cy="683010"/>
          </a:xfrm>
          <a:prstGeom prst="roundRect">
            <a:avLst/>
          </a:prstGeom>
          <a:solidFill>
            <a:schemeClr val="bg2">
              <a:lumMod val="20000"/>
              <a:lumOff val="80000"/>
            </a:schemeClr>
          </a:solidFill>
          <a:ln w="25400" cap="flat" cmpd="sng" algn="ctr">
            <a:noFill/>
            <a:prstDash val="solid"/>
          </a:ln>
          <a:effectLst/>
        </p:spPr>
        <p:txBody>
          <a:bodyPr rtlCol="0" anchor="ctr"/>
          <a:lstStyle/>
          <a:p>
            <a:pPr algn="ctr" defTabSz="914400"/>
            <a:r>
              <a:rPr lang="en-GB" sz="1200" b="1" dirty="0" smtClean="0">
                <a:solidFill>
                  <a:srgbClr val="000000"/>
                </a:solidFill>
                <a:latin typeface="Calibri" panose="020F0502020204030204" pitchFamily="34" charset="0"/>
              </a:rPr>
              <a:t>Senior Analyst – ASC</a:t>
            </a:r>
          </a:p>
        </p:txBody>
      </p:sp>
      <p:cxnSp>
        <p:nvCxnSpPr>
          <p:cNvPr id="92" name="Straight Connector 91"/>
          <p:cNvCxnSpPr/>
          <p:nvPr/>
        </p:nvCxnSpPr>
        <p:spPr>
          <a:xfrm>
            <a:off x="7498080" y="3479081"/>
            <a:ext cx="0" cy="3267159"/>
          </a:xfrm>
          <a:prstGeom prst="line">
            <a:avLst/>
          </a:prstGeom>
          <a:noFill/>
          <a:ln w="9525" cap="flat" cmpd="sng" algn="ctr">
            <a:solidFill>
              <a:sysClr val="windowText" lastClr="000000">
                <a:lumMod val="65000"/>
                <a:lumOff val="35000"/>
              </a:sysClr>
            </a:solidFill>
            <a:prstDash val="lgDash"/>
          </a:ln>
          <a:effectLst/>
        </p:spPr>
      </p:cxnSp>
      <p:sp>
        <p:nvSpPr>
          <p:cNvPr id="31"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35"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Tree>
    <p:extLst>
      <p:ext uri="{BB962C8B-B14F-4D97-AF65-F5344CB8AC3E}">
        <p14:creationId xmlns:p14="http://schemas.microsoft.com/office/powerpoint/2010/main" val="4092188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23" y="733833"/>
            <a:ext cx="6396601" cy="586227"/>
          </a:xfrm>
        </p:spPr>
        <p:txBody>
          <a:bodyPr/>
          <a:lstStyle/>
          <a:p>
            <a:r>
              <a:rPr lang="en-GB" dirty="0" smtClean="0">
                <a:solidFill>
                  <a:schemeClr val="tx1"/>
                </a:solidFill>
              </a:rPr>
              <a:t>LEARNING DISABILITIES</a:t>
            </a:r>
            <a:endParaRPr lang="en-GB" dirty="0">
              <a:solidFill>
                <a:schemeClr val="tx1"/>
              </a:solidFill>
            </a:endParaRPr>
          </a:p>
        </p:txBody>
      </p:sp>
      <p:grpSp>
        <p:nvGrpSpPr>
          <p:cNvPr id="3" name="Group 2"/>
          <p:cNvGrpSpPr/>
          <p:nvPr/>
        </p:nvGrpSpPr>
        <p:grpSpPr>
          <a:xfrm>
            <a:off x="263479" y="1320060"/>
            <a:ext cx="8657001" cy="5159387"/>
            <a:chOff x="263479" y="1385376"/>
            <a:chExt cx="8657001" cy="5289743"/>
          </a:xfrm>
        </p:grpSpPr>
        <p:sp>
          <p:nvSpPr>
            <p:cNvPr id="19" name="Rounded Rectangle 18"/>
            <p:cNvSpPr/>
            <p:nvPr/>
          </p:nvSpPr>
          <p:spPr>
            <a:xfrm>
              <a:off x="263479" y="1385376"/>
              <a:ext cx="8657001" cy="5289743"/>
            </a:xfrm>
            <a:prstGeom prst="roundRect">
              <a:avLst>
                <a:gd name="adj" fmla="val 5516"/>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pic>
          <p:nvPicPr>
            <p:cNvPr id="1035" name="Picture 11"/>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54998" y="1685796"/>
              <a:ext cx="8113357" cy="466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Hexagon 19"/>
            <p:cNvSpPr/>
            <p:nvPr/>
          </p:nvSpPr>
          <p:spPr>
            <a:xfrm>
              <a:off x="2439563" y="2608262"/>
              <a:ext cx="1414028" cy="1099364"/>
            </a:xfrm>
            <a:prstGeom prst="hexagon">
              <a:avLst>
                <a:gd name="adj" fmla="val 29423"/>
                <a:gd name="vf" fmla="val 11547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latin typeface="Alte Haas Grotesk"/>
              </a:endParaRPr>
            </a:p>
          </p:txBody>
        </p:sp>
        <p:sp>
          <p:nvSpPr>
            <p:cNvPr id="39" name="Hexagon 38"/>
            <p:cNvSpPr/>
            <p:nvPr/>
          </p:nvSpPr>
          <p:spPr>
            <a:xfrm>
              <a:off x="3939867" y="1877869"/>
              <a:ext cx="1414028" cy="1099364"/>
            </a:xfrm>
            <a:prstGeom prst="hexagon">
              <a:avLst>
                <a:gd name="adj" fmla="val 29423"/>
                <a:gd name="vf" fmla="val 11547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lte Haas Grotesk"/>
              </a:endParaRPr>
            </a:p>
          </p:txBody>
        </p:sp>
        <p:sp>
          <p:nvSpPr>
            <p:cNvPr id="40" name="Hexagon 39"/>
            <p:cNvSpPr/>
            <p:nvPr/>
          </p:nvSpPr>
          <p:spPr>
            <a:xfrm>
              <a:off x="941528" y="3384631"/>
              <a:ext cx="1414028" cy="1099364"/>
            </a:xfrm>
            <a:prstGeom prst="hexagon">
              <a:avLst>
                <a:gd name="adj" fmla="val 29423"/>
                <a:gd name="vf" fmla="val 11547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srgbClr val="F03963"/>
                </a:solidFill>
                <a:latin typeface="Alte Haas Grotesk"/>
              </a:endParaRPr>
            </a:p>
          </p:txBody>
        </p:sp>
        <p:sp>
          <p:nvSpPr>
            <p:cNvPr id="7" name="Rectangle 6"/>
            <p:cNvSpPr/>
            <p:nvPr/>
          </p:nvSpPr>
          <p:spPr>
            <a:xfrm>
              <a:off x="1109728" y="3563819"/>
              <a:ext cx="1139159" cy="788882"/>
            </a:xfrm>
            <a:prstGeom prst="rect">
              <a:avLst/>
            </a:prstGeom>
          </p:spPr>
          <p:txBody>
            <a:bodyPr wrap="square">
              <a:spAutoFit/>
            </a:bodyPr>
            <a:lstStyle/>
            <a:p>
              <a:pPr algn="ctr"/>
              <a:r>
                <a:rPr lang="en-GB" sz="1100" b="1" dirty="0">
                  <a:solidFill>
                    <a:srgbClr val="000000"/>
                  </a:solidFill>
                  <a:latin typeface="Alte Haas Grotesk"/>
                </a:rPr>
                <a:t>LD </a:t>
              </a:r>
              <a:r>
                <a:rPr lang="en-GB" sz="1100" b="1" dirty="0" smtClean="0">
                  <a:solidFill>
                    <a:srgbClr val="000000"/>
                  </a:solidFill>
                  <a:latin typeface="Alte Haas Grotesk"/>
                </a:rPr>
                <a:t>Provider / Partnership </a:t>
              </a:r>
              <a:r>
                <a:rPr lang="en-GB" sz="1100" b="1" dirty="0">
                  <a:solidFill>
                    <a:srgbClr val="000000"/>
                  </a:solidFill>
                  <a:latin typeface="Alte Haas Grotesk"/>
                </a:rPr>
                <a:t>Forum</a:t>
              </a:r>
            </a:p>
            <a:p>
              <a:pPr algn="ctr"/>
              <a:r>
                <a:rPr lang="en-US" sz="1100" b="1" dirty="0">
                  <a:solidFill>
                    <a:srgbClr val="FFFFFF">
                      <a:lumMod val="50000"/>
                    </a:srgbClr>
                  </a:solidFill>
                  <a:latin typeface="Alte Haas Grotesk"/>
                </a:rPr>
                <a:t>May 2019</a:t>
              </a:r>
              <a:endParaRPr lang="en-GB" sz="1100" b="1" dirty="0">
                <a:solidFill>
                  <a:srgbClr val="FFFFFF">
                    <a:lumMod val="50000"/>
                  </a:srgbClr>
                </a:solidFill>
                <a:latin typeface="Alte Haas Grotesk"/>
              </a:endParaRPr>
            </a:p>
          </p:txBody>
        </p:sp>
        <p:sp>
          <p:nvSpPr>
            <p:cNvPr id="41" name="Hexagon 40"/>
            <p:cNvSpPr/>
            <p:nvPr/>
          </p:nvSpPr>
          <p:spPr>
            <a:xfrm>
              <a:off x="2455350" y="4172774"/>
              <a:ext cx="1414028" cy="1099364"/>
            </a:xfrm>
            <a:prstGeom prst="hexagon">
              <a:avLst>
                <a:gd name="adj" fmla="val 29423"/>
                <a:gd name="vf" fmla="val 11547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lte Haas Grotesk"/>
              </a:endParaRPr>
            </a:p>
          </p:txBody>
        </p:sp>
        <p:sp>
          <p:nvSpPr>
            <p:cNvPr id="11" name="Rectangle 10"/>
            <p:cNvSpPr/>
            <p:nvPr/>
          </p:nvSpPr>
          <p:spPr>
            <a:xfrm>
              <a:off x="2572960" y="2608695"/>
              <a:ext cx="1178807" cy="1135990"/>
            </a:xfrm>
            <a:prstGeom prst="rect">
              <a:avLst/>
            </a:prstGeom>
          </p:spPr>
          <p:txBody>
            <a:bodyPr wrap="square">
              <a:spAutoFit/>
            </a:bodyPr>
            <a:lstStyle/>
            <a:p>
              <a:pPr algn="ctr"/>
              <a:r>
                <a:rPr lang="en-GB" sz="1100" b="1" dirty="0">
                  <a:solidFill>
                    <a:srgbClr val="000000"/>
                  </a:solidFill>
                  <a:latin typeface="Alte Haas Grotesk"/>
                </a:rPr>
                <a:t>Jointly Developed Health Equality Resource</a:t>
              </a:r>
            </a:p>
            <a:p>
              <a:pPr algn="ctr"/>
              <a:r>
                <a:rPr lang="en-US" sz="1100" b="1" dirty="0">
                  <a:solidFill>
                    <a:srgbClr val="FFFFFF">
                      <a:lumMod val="50000"/>
                    </a:srgbClr>
                  </a:solidFill>
                  <a:latin typeface="Alte Haas Grotesk"/>
                </a:rPr>
                <a:t>Nov 2019</a:t>
              </a:r>
              <a:endParaRPr lang="en-GB" sz="1100" b="1" dirty="0">
                <a:solidFill>
                  <a:srgbClr val="FFFFFF">
                    <a:lumMod val="50000"/>
                  </a:srgbClr>
                </a:solidFill>
                <a:latin typeface="Alte Haas Grotesk"/>
              </a:endParaRPr>
            </a:p>
          </p:txBody>
        </p:sp>
        <p:sp>
          <p:nvSpPr>
            <p:cNvPr id="42" name="Hexagon 41"/>
            <p:cNvSpPr/>
            <p:nvPr/>
          </p:nvSpPr>
          <p:spPr>
            <a:xfrm>
              <a:off x="3918333" y="4967625"/>
              <a:ext cx="1414028" cy="1099364"/>
            </a:xfrm>
            <a:prstGeom prst="hexagon">
              <a:avLst>
                <a:gd name="adj" fmla="val 29423"/>
                <a:gd name="vf" fmla="val 11547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lte Haas Grotesk"/>
              </a:endParaRPr>
            </a:p>
          </p:txBody>
        </p:sp>
        <p:sp>
          <p:nvSpPr>
            <p:cNvPr id="43" name="Hexagon 42"/>
            <p:cNvSpPr/>
            <p:nvPr/>
          </p:nvSpPr>
          <p:spPr>
            <a:xfrm>
              <a:off x="5408699" y="4176380"/>
              <a:ext cx="1414028" cy="1099364"/>
            </a:xfrm>
            <a:prstGeom prst="hexagon">
              <a:avLst>
                <a:gd name="adj" fmla="val 29423"/>
                <a:gd name="vf" fmla="val 11547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lte Haas Grotesk"/>
              </a:endParaRPr>
            </a:p>
          </p:txBody>
        </p:sp>
        <p:sp>
          <p:nvSpPr>
            <p:cNvPr id="15" name="Rectangle 14"/>
            <p:cNvSpPr/>
            <p:nvPr/>
          </p:nvSpPr>
          <p:spPr>
            <a:xfrm>
              <a:off x="4054851" y="5047599"/>
              <a:ext cx="1171468" cy="964561"/>
            </a:xfrm>
            <a:prstGeom prst="rect">
              <a:avLst/>
            </a:prstGeom>
          </p:spPr>
          <p:txBody>
            <a:bodyPr wrap="square">
              <a:spAutoFit/>
            </a:bodyPr>
            <a:lstStyle/>
            <a:p>
              <a:pPr algn="ctr"/>
              <a:r>
                <a:rPr lang="en-GB" sz="1100" b="1" dirty="0">
                  <a:solidFill>
                    <a:srgbClr val="000000"/>
                  </a:solidFill>
                  <a:latin typeface="Alte Haas Grotesk"/>
                </a:rPr>
                <a:t>Housing Position Statement for Autism and LD</a:t>
              </a:r>
            </a:p>
            <a:p>
              <a:pPr algn="ctr"/>
              <a:r>
                <a:rPr lang="en-US" sz="1100" b="1" dirty="0">
                  <a:solidFill>
                    <a:srgbClr val="FFFFFF">
                      <a:lumMod val="50000"/>
                    </a:srgbClr>
                  </a:solidFill>
                  <a:latin typeface="Alte Haas Grotesk"/>
                </a:rPr>
                <a:t>Oct 2019</a:t>
              </a:r>
              <a:endParaRPr lang="en-GB" sz="1100" b="1" dirty="0">
                <a:solidFill>
                  <a:srgbClr val="FFFFFF">
                    <a:lumMod val="50000"/>
                  </a:srgbClr>
                </a:solidFill>
                <a:latin typeface="Alte Haas Grotesk"/>
              </a:endParaRPr>
            </a:p>
          </p:txBody>
        </p:sp>
        <p:sp>
          <p:nvSpPr>
            <p:cNvPr id="44" name="Hexagon 43"/>
            <p:cNvSpPr/>
            <p:nvPr/>
          </p:nvSpPr>
          <p:spPr>
            <a:xfrm>
              <a:off x="5394162" y="2608261"/>
              <a:ext cx="1414028" cy="1099364"/>
            </a:xfrm>
            <a:prstGeom prst="hexagon">
              <a:avLst>
                <a:gd name="adj" fmla="val 29423"/>
                <a:gd name="vf" fmla="val 11547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lte Haas Grotesk"/>
              </a:endParaRPr>
            </a:p>
          </p:txBody>
        </p:sp>
        <p:sp>
          <p:nvSpPr>
            <p:cNvPr id="14" name="Rectangle 13"/>
            <p:cNvSpPr/>
            <p:nvPr/>
          </p:nvSpPr>
          <p:spPr>
            <a:xfrm>
              <a:off x="2425597" y="4363832"/>
              <a:ext cx="1502950" cy="788882"/>
            </a:xfrm>
            <a:prstGeom prst="rect">
              <a:avLst/>
            </a:prstGeom>
          </p:spPr>
          <p:txBody>
            <a:bodyPr wrap="square">
              <a:spAutoFit/>
            </a:bodyPr>
            <a:lstStyle/>
            <a:p>
              <a:pPr algn="ctr"/>
              <a:r>
                <a:rPr lang="en-GB" sz="1100" b="1" dirty="0" err="1" smtClean="0">
                  <a:solidFill>
                    <a:srgbClr val="000000"/>
                  </a:solidFill>
                  <a:latin typeface="Alte Haas Grotesk"/>
                </a:rPr>
                <a:t>Upscaled</a:t>
              </a:r>
              <a:r>
                <a:rPr lang="en-GB" sz="1100" b="1" dirty="0" smtClean="0">
                  <a:solidFill>
                    <a:srgbClr val="000000"/>
                  </a:solidFill>
                  <a:latin typeface="Alte Haas Grotesk"/>
                </a:rPr>
                <a:t> Family </a:t>
              </a:r>
              <a:r>
                <a:rPr lang="en-GB" sz="1100" b="1" dirty="0">
                  <a:solidFill>
                    <a:srgbClr val="000000"/>
                  </a:solidFill>
                  <a:latin typeface="Alte Haas Grotesk"/>
                </a:rPr>
                <a:t>Based Care Offer / Processes</a:t>
              </a:r>
            </a:p>
            <a:p>
              <a:pPr algn="ctr"/>
              <a:r>
                <a:rPr lang="en-US" sz="1100" b="1" dirty="0">
                  <a:solidFill>
                    <a:srgbClr val="FFFFFF">
                      <a:lumMod val="50000"/>
                    </a:srgbClr>
                  </a:solidFill>
                  <a:latin typeface="Alte Haas Grotesk"/>
                </a:rPr>
                <a:t>Jul 2019</a:t>
              </a:r>
              <a:endParaRPr lang="en-GB" sz="1100" b="1" dirty="0">
                <a:solidFill>
                  <a:srgbClr val="FFFFFF">
                    <a:lumMod val="50000"/>
                  </a:srgbClr>
                </a:solidFill>
                <a:latin typeface="Alte Haas Grotesk"/>
              </a:endParaRPr>
            </a:p>
          </p:txBody>
        </p:sp>
        <p:sp>
          <p:nvSpPr>
            <p:cNvPr id="45" name="Hexagon 44"/>
            <p:cNvSpPr/>
            <p:nvPr/>
          </p:nvSpPr>
          <p:spPr>
            <a:xfrm>
              <a:off x="6891664" y="3384631"/>
              <a:ext cx="1414028" cy="1099364"/>
            </a:xfrm>
            <a:prstGeom prst="hexagon">
              <a:avLst>
                <a:gd name="adj" fmla="val 29423"/>
                <a:gd name="vf" fmla="val 11547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lte Haas Grotesk"/>
              </a:endParaRPr>
            </a:p>
          </p:txBody>
        </p:sp>
        <p:sp>
          <p:nvSpPr>
            <p:cNvPr id="17" name="Rectangle 16"/>
            <p:cNvSpPr/>
            <p:nvPr/>
          </p:nvSpPr>
          <p:spPr>
            <a:xfrm>
              <a:off x="6987492" y="3502791"/>
              <a:ext cx="1285893" cy="962436"/>
            </a:xfrm>
            <a:prstGeom prst="rect">
              <a:avLst/>
            </a:prstGeom>
          </p:spPr>
          <p:txBody>
            <a:bodyPr wrap="square">
              <a:spAutoFit/>
            </a:bodyPr>
            <a:lstStyle/>
            <a:p>
              <a:pPr algn="ctr"/>
              <a:r>
                <a:rPr lang="en-GB" sz="1100" b="1" dirty="0">
                  <a:solidFill>
                    <a:srgbClr val="000000"/>
                  </a:solidFill>
                  <a:latin typeface="Alte Haas Grotesk"/>
                </a:rPr>
                <a:t>Co-produced plans for Justice and Advocacy </a:t>
              </a:r>
              <a:endParaRPr lang="en-GB" sz="1100" b="1" dirty="0" smtClean="0">
                <a:solidFill>
                  <a:srgbClr val="000000"/>
                </a:solidFill>
                <a:latin typeface="Alte Haas Grotesk"/>
              </a:endParaRPr>
            </a:p>
            <a:p>
              <a:pPr algn="ctr"/>
              <a:r>
                <a:rPr lang="en-GB" sz="1100" b="1" dirty="0" smtClean="0">
                  <a:solidFill>
                    <a:srgbClr val="FFFFFF">
                      <a:lumMod val="50000"/>
                    </a:srgbClr>
                  </a:solidFill>
                  <a:latin typeface="Alte Haas Grotesk"/>
                </a:rPr>
                <a:t>Jan </a:t>
              </a:r>
              <a:r>
                <a:rPr lang="en-GB" sz="1100" b="1" dirty="0">
                  <a:solidFill>
                    <a:srgbClr val="FFFFFF">
                      <a:lumMod val="50000"/>
                    </a:srgbClr>
                  </a:solidFill>
                  <a:latin typeface="Alte Haas Grotesk"/>
                </a:rPr>
                <a:t>2020</a:t>
              </a:r>
            </a:p>
          </p:txBody>
        </p:sp>
        <p:sp>
          <p:nvSpPr>
            <p:cNvPr id="30" name="Rectangle 29"/>
            <p:cNvSpPr/>
            <p:nvPr/>
          </p:nvSpPr>
          <p:spPr>
            <a:xfrm>
              <a:off x="305856" y="4717978"/>
              <a:ext cx="1799748" cy="993991"/>
            </a:xfrm>
            <a:prstGeom prst="rect">
              <a:avLst/>
            </a:prstGeom>
          </p:spPr>
          <p:txBody>
            <a:bodyPr wrap="square">
              <a:spAutoFit/>
            </a:bodyPr>
            <a:lstStyle/>
            <a:p>
              <a:r>
                <a:rPr lang="en-GB" sz="950" b="1" u="sng" dirty="0" smtClean="0">
                  <a:solidFill>
                    <a:srgbClr val="F03963"/>
                  </a:solidFill>
                  <a:latin typeface="Alte Haas Grotesk"/>
                  <a:ea typeface="Calibri"/>
                  <a:cs typeface="Arial"/>
                </a:rPr>
                <a:t>Strategic </a:t>
              </a:r>
              <a:r>
                <a:rPr lang="en-GB" sz="950" b="1" u="sng" dirty="0" err="1" smtClean="0">
                  <a:solidFill>
                    <a:srgbClr val="F03963"/>
                  </a:solidFill>
                  <a:latin typeface="Alte Haas Grotesk"/>
                  <a:ea typeface="Calibri"/>
                  <a:cs typeface="Arial"/>
                </a:rPr>
                <a:t>Leadrship</a:t>
              </a:r>
              <a:r>
                <a:rPr lang="en-GB" sz="950" b="1" u="sng" dirty="0" smtClean="0">
                  <a:solidFill>
                    <a:srgbClr val="F03963"/>
                  </a:solidFill>
                  <a:latin typeface="Alte Haas Grotesk"/>
                  <a:ea typeface="Calibri"/>
                  <a:cs typeface="Arial"/>
                </a:rPr>
                <a:t>: </a:t>
              </a:r>
              <a:r>
                <a:rPr lang="en-GB" sz="950" b="1" dirty="0" smtClean="0">
                  <a:latin typeface="Alte Haas Grotesk"/>
                  <a:ea typeface="Calibri"/>
                  <a:cs typeface="Arial"/>
                </a:rPr>
                <a:t>Coproduction </a:t>
              </a:r>
              <a:r>
                <a:rPr lang="en-GB" sz="950" b="1" dirty="0">
                  <a:latin typeface="Alte Haas Grotesk"/>
                  <a:ea typeface="Calibri"/>
                  <a:cs typeface="Arial"/>
                </a:rPr>
                <a:t>and leadership to reduce inequalities experienced by people with a learning disability </a:t>
              </a:r>
              <a:endParaRPr lang="en-GB" sz="950" b="1" dirty="0">
                <a:latin typeface="Alte Haas Grotesk"/>
              </a:endParaRPr>
            </a:p>
          </p:txBody>
        </p:sp>
        <p:sp>
          <p:nvSpPr>
            <p:cNvPr id="47" name="Rectangle 46"/>
            <p:cNvSpPr/>
            <p:nvPr/>
          </p:nvSpPr>
          <p:spPr>
            <a:xfrm>
              <a:off x="5490082" y="1478431"/>
              <a:ext cx="3083405" cy="844103"/>
            </a:xfrm>
            <a:prstGeom prst="rect">
              <a:avLst/>
            </a:prstGeom>
          </p:spPr>
          <p:txBody>
            <a:bodyPr wrap="square">
              <a:spAutoFit/>
            </a:bodyPr>
            <a:lstStyle/>
            <a:p>
              <a:pPr algn="just"/>
              <a:r>
                <a:rPr lang="en-GB" sz="950" b="1" u="sng" dirty="0" smtClean="0">
                  <a:solidFill>
                    <a:srgbClr val="1DBF93"/>
                  </a:solidFill>
                  <a:latin typeface="Alte Haas Grotesk"/>
                </a:rPr>
                <a:t>Employment:</a:t>
              </a:r>
            </a:p>
            <a:p>
              <a:pPr algn="just"/>
              <a:r>
                <a:rPr lang="en-GB" sz="950" b="1" dirty="0" smtClean="0">
                  <a:latin typeface="Alte Haas Grotesk"/>
                </a:rPr>
                <a:t>Enabling </a:t>
              </a:r>
              <a:r>
                <a:rPr lang="en-GB" sz="950" b="1" dirty="0">
                  <a:latin typeface="Alte Haas Grotesk"/>
                </a:rPr>
                <a:t>more people to obtain paid employment and supporting young people to consider their employment options during transition. GM target of 7% of people with LD in employment by 2020 </a:t>
              </a:r>
            </a:p>
          </p:txBody>
        </p:sp>
        <p:sp>
          <p:nvSpPr>
            <p:cNvPr id="5" name="Rectangle 4"/>
            <p:cNvSpPr/>
            <p:nvPr/>
          </p:nvSpPr>
          <p:spPr>
            <a:xfrm>
              <a:off x="5561554" y="4301660"/>
              <a:ext cx="1147234" cy="788882"/>
            </a:xfrm>
            <a:prstGeom prst="rect">
              <a:avLst/>
            </a:prstGeom>
          </p:spPr>
          <p:txBody>
            <a:bodyPr wrap="square">
              <a:spAutoFit/>
            </a:bodyPr>
            <a:lstStyle/>
            <a:p>
              <a:pPr algn="ctr"/>
              <a:r>
                <a:rPr lang="en-GB" sz="1100" b="1" dirty="0">
                  <a:solidFill>
                    <a:srgbClr val="000000"/>
                  </a:solidFill>
                  <a:latin typeface="Alte Haas Grotesk"/>
                </a:rPr>
                <a:t>LD </a:t>
              </a:r>
              <a:endParaRPr lang="en-GB" sz="1100" b="1" dirty="0" smtClean="0">
                <a:solidFill>
                  <a:srgbClr val="000000"/>
                </a:solidFill>
                <a:latin typeface="Alte Haas Grotesk"/>
              </a:endParaRPr>
            </a:p>
            <a:p>
              <a:pPr algn="ctr"/>
              <a:r>
                <a:rPr lang="en-GB" sz="1100" b="1" dirty="0" smtClean="0">
                  <a:solidFill>
                    <a:srgbClr val="000000"/>
                  </a:solidFill>
                  <a:latin typeface="Alte Haas Grotesk"/>
                </a:rPr>
                <a:t>Workforce</a:t>
              </a:r>
            </a:p>
            <a:p>
              <a:pPr algn="ctr"/>
              <a:r>
                <a:rPr lang="en-GB" sz="1100" b="1" dirty="0" smtClean="0">
                  <a:solidFill>
                    <a:srgbClr val="000000"/>
                  </a:solidFill>
                  <a:latin typeface="Alte Haas Grotesk"/>
                </a:rPr>
                <a:t> </a:t>
              </a:r>
              <a:r>
                <a:rPr lang="en-GB" sz="1100" b="1" dirty="0">
                  <a:solidFill>
                    <a:srgbClr val="000000"/>
                  </a:solidFill>
                  <a:latin typeface="Alte Haas Grotesk"/>
                </a:rPr>
                <a:t>Plan</a:t>
              </a:r>
            </a:p>
            <a:p>
              <a:pPr algn="ctr"/>
              <a:r>
                <a:rPr lang="en-US" sz="1100" b="1" dirty="0">
                  <a:solidFill>
                    <a:srgbClr val="FFFFFF">
                      <a:lumMod val="50000"/>
                    </a:srgbClr>
                  </a:solidFill>
                  <a:latin typeface="Alte Haas Grotesk"/>
                </a:rPr>
                <a:t>Apr 2019</a:t>
              </a:r>
              <a:endParaRPr lang="en-GB" sz="1100" b="1" dirty="0">
                <a:solidFill>
                  <a:srgbClr val="FFFFFF">
                    <a:lumMod val="50000"/>
                  </a:srgbClr>
                </a:solidFill>
                <a:latin typeface="Alte Haas Grotesk"/>
              </a:endParaRPr>
            </a:p>
          </p:txBody>
        </p:sp>
        <p:sp>
          <p:nvSpPr>
            <p:cNvPr id="48" name="Rectangle 47"/>
            <p:cNvSpPr/>
            <p:nvPr/>
          </p:nvSpPr>
          <p:spPr>
            <a:xfrm>
              <a:off x="428334" y="1619781"/>
              <a:ext cx="2967090" cy="844103"/>
            </a:xfrm>
            <a:prstGeom prst="rect">
              <a:avLst/>
            </a:prstGeom>
          </p:spPr>
          <p:txBody>
            <a:bodyPr wrap="square">
              <a:spAutoFit/>
            </a:bodyPr>
            <a:lstStyle/>
            <a:p>
              <a:pPr algn="just"/>
              <a:r>
                <a:rPr lang="en-GB" sz="950" b="1" u="sng" dirty="0" smtClean="0">
                  <a:solidFill>
                    <a:srgbClr val="AD8D77"/>
                  </a:solidFill>
                  <a:latin typeface="Alte Haas Grotesk"/>
                </a:rPr>
                <a:t>Bespoke commissioning:</a:t>
              </a:r>
            </a:p>
            <a:p>
              <a:pPr algn="just"/>
              <a:r>
                <a:rPr lang="en-GB" sz="950" b="1" dirty="0" smtClean="0">
                  <a:latin typeface="Alte Haas Grotesk"/>
                </a:rPr>
                <a:t>Embedding </a:t>
              </a:r>
              <a:r>
                <a:rPr lang="en-GB" sz="950" b="1" dirty="0">
                  <a:latin typeface="Alte Haas Grotesk"/>
                </a:rPr>
                <a:t>person-centred planning approaches and new commissioning arrangements for people who need the most support </a:t>
              </a:r>
            </a:p>
          </p:txBody>
        </p:sp>
        <p:sp>
          <p:nvSpPr>
            <p:cNvPr id="49" name="Rectangle 48"/>
            <p:cNvSpPr/>
            <p:nvPr/>
          </p:nvSpPr>
          <p:spPr>
            <a:xfrm>
              <a:off x="397066" y="2473115"/>
              <a:ext cx="1465741" cy="694216"/>
            </a:xfrm>
            <a:prstGeom prst="rect">
              <a:avLst/>
            </a:prstGeom>
          </p:spPr>
          <p:txBody>
            <a:bodyPr wrap="square">
              <a:spAutoFit/>
            </a:bodyPr>
            <a:lstStyle/>
            <a:p>
              <a:r>
                <a:rPr lang="en-GB" sz="950" b="1" u="sng" dirty="0">
                  <a:solidFill>
                    <a:srgbClr val="FE7900"/>
                  </a:solidFill>
                  <a:latin typeface="Alte Haas Grotesk"/>
                </a:rPr>
                <a:t>Good </a:t>
              </a:r>
              <a:r>
                <a:rPr lang="en-GB" sz="950" b="1" u="sng" dirty="0" smtClean="0">
                  <a:solidFill>
                    <a:srgbClr val="FE7900"/>
                  </a:solidFill>
                  <a:latin typeface="Alte Haas Grotesk"/>
                </a:rPr>
                <a:t>health: </a:t>
              </a:r>
            </a:p>
            <a:p>
              <a:r>
                <a:rPr lang="en-GB" sz="950" b="1" dirty="0" smtClean="0">
                  <a:latin typeface="Alte Haas Grotesk"/>
                </a:rPr>
                <a:t>Reducing </a:t>
              </a:r>
              <a:r>
                <a:rPr lang="en-GB" sz="950" b="1" dirty="0">
                  <a:latin typeface="Alte Haas Grotesk"/>
                </a:rPr>
                <a:t>health inequalities by improving access </a:t>
              </a:r>
            </a:p>
          </p:txBody>
        </p:sp>
        <p:sp>
          <p:nvSpPr>
            <p:cNvPr id="50" name="Rectangle 49"/>
            <p:cNvSpPr/>
            <p:nvPr/>
          </p:nvSpPr>
          <p:spPr>
            <a:xfrm>
              <a:off x="402598" y="5738724"/>
              <a:ext cx="3292514" cy="844103"/>
            </a:xfrm>
            <a:prstGeom prst="rect">
              <a:avLst/>
            </a:prstGeom>
          </p:spPr>
          <p:txBody>
            <a:bodyPr wrap="square">
              <a:spAutoFit/>
            </a:bodyPr>
            <a:lstStyle/>
            <a:p>
              <a:r>
                <a:rPr lang="en-GB" sz="950" b="1" u="sng" dirty="0">
                  <a:solidFill>
                    <a:srgbClr val="00B050"/>
                  </a:solidFill>
                  <a:latin typeface="Alte Haas Grotesk"/>
                </a:rPr>
                <a:t>Homes for people </a:t>
              </a:r>
              <a:r>
                <a:rPr lang="en-GB" sz="950" b="1" u="sng" dirty="0" smtClean="0">
                  <a:solidFill>
                    <a:srgbClr val="00B050"/>
                  </a:solidFill>
                  <a:latin typeface="Alte Haas Grotesk"/>
                </a:rPr>
                <a:t>:</a:t>
              </a:r>
            </a:p>
            <a:p>
              <a:r>
                <a:rPr lang="en-GB" sz="950" b="1" dirty="0" smtClean="0">
                  <a:latin typeface="Alte Haas Grotesk"/>
                </a:rPr>
                <a:t>Ensuring </a:t>
              </a:r>
              <a:r>
                <a:rPr lang="en-GB" sz="950" b="1" dirty="0">
                  <a:latin typeface="Alte Haas Grotesk"/>
                </a:rPr>
                <a:t>people have a choice about where they </a:t>
              </a:r>
              <a:r>
                <a:rPr lang="en-GB" sz="950" b="1" dirty="0" smtClean="0">
                  <a:latin typeface="Alte Haas Grotesk"/>
                </a:rPr>
                <a:t>live, which </a:t>
              </a:r>
              <a:r>
                <a:rPr lang="en-GB" sz="950" b="1" dirty="0">
                  <a:latin typeface="Alte Haas Grotesk"/>
                </a:rPr>
                <a:t>kind of housing they live in &amp;</a:t>
              </a:r>
              <a:r>
                <a:rPr lang="en-GB" sz="950" b="1" dirty="0" smtClean="0">
                  <a:latin typeface="Alte Haas Grotesk"/>
                </a:rPr>
                <a:t> </a:t>
              </a:r>
              <a:r>
                <a:rPr lang="en-GB" sz="950" b="1" dirty="0">
                  <a:latin typeface="Alte Haas Grotesk"/>
                </a:rPr>
                <a:t>are supported to live as independently as possible. </a:t>
              </a:r>
              <a:r>
                <a:rPr lang="en-GB" sz="950" b="1" dirty="0" smtClean="0">
                  <a:latin typeface="Alte Haas Grotesk"/>
                </a:rPr>
                <a:t>Expanding </a:t>
              </a:r>
              <a:r>
                <a:rPr lang="en-GB" sz="950" b="1" dirty="0">
                  <a:latin typeface="Alte Haas Grotesk"/>
                </a:rPr>
                <a:t>shared lives </a:t>
              </a:r>
              <a:r>
                <a:rPr lang="en-GB" sz="950" b="1" dirty="0" smtClean="0">
                  <a:latin typeface="Alte Haas Grotesk"/>
                </a:rPr>
                <a:t>to </a:t>
              </a:r>
              <a:r>
                <a:rPr lang="en-GB" sz="950" b="1" dirty="0">
                  <a:latin typeface="Alte Haas Grotesk"/>
                </a:rPr>
                <a:t>15% of the LD population by 2022 </a:t>
              </a:r>
            </a:p>
          </p:txBody>
        </p:sp>
        <p:sp>
          <p:nvSpPr>
            <p:cNvPr id="13" name="Rectangle 12"/>
            <p:cNvSpPr/>
            <p:nvPr/>
          </p:nvSpPr>
          <p:spPr>
            <a:xfrm>
              <a:off x="5615633" y="2722468"/>
              <a:ext cx="1066219" cy="962436"/>
            </a:xfrm>
            <a:prstGeom prst="rect">
              <a:avLst/>
            </a:prstGeom>
          </p:spPr>
          <p:txBody>
            <a:bodyPr wrap="square">
              <a:spAutoFit/>
            </a:bodyPr>
            <a:lstStyle/>
            <a:p>
              <a:pPr algn="ctr"/>
              <a:r>
                <a:rPr lang="en-GB" sz="1100" b="1" dirty="0">
                  <a:solidFill>
                    <a:srgbClr val="000000"/>
                  </a:solidFill>
                  <a:latin typeface="Alte Haas Grotesk"/>
                </a:rPr>
                <a:t>GM </a:t>
              </a:r>
              <a:r>
                <a:rPr lang="en-GB" sz="1100" b="1" dirty="0" smtClean="0">
                  <a:solidFill>
                    <a:srgbClr val="000000"/>
                  </a:solidFill>
                  <a:latin typeface="Alte Haas Grotesk"/>
                </a:rPr>
                <a:t>Specialist Employment </a:t>
              </a:r>
              <a:r>
                <a:rPr lang="en-GB" sz="1100" b="1" dirty="0">
                  <a:solidFill>
                    <a:srgbClr val="000000"/>
                  </a:solidFill>
                  <a:latin typeface="Alte Haas Grotesk"/>
                </a:rPr>
                <a:t>Service</a:t>
              </a:r>
            </a:p>
            <a:p>
              <a:pPr algn="ctr"/>
              <a:r>
                <a:rPr lang="en-US" sz="1100" b="1" dirty="0" smtClean="0">
                  <a:solidFill>
                    <a:srgbClr val="FFFFFF">
                      <a:lumMod val="50000"/>
                    </a:srgbClr>
                  </a:solidFill>
                  <a:latin typeface="Alte Haas Grotesk"/>
                </a:rPr>
                <a:t>Oct </a:t>
              </a:r>
              <a:r>
                <a:rPr lang="en-US" sz="1100" b="1" dirty="0">
                  <a:solidFill>
                    <a:srgbClr val="FFFFFF">
                      <a:lumMod val="50000"/>
                    </a:srgbClr>
                  </a:solidFill>
                  <a:latin typeface="Alte Haas Grotesk"/>
                </a:rPr>
                <a:t>2019</a:t>
              </a:r>
              <a:endParaRPr lang="en-GB" sz="1100" b="1" dirty="0">
                <a:solidFill>
                  <a:srgbClr val="FFFFFF">
                    <a:lumMod val="50000"/>
                  </a:srgbClr>
                </a:solidFill>
                <a:latin typeface="Alte Haas Grotesk"/>
              </a:endParaRPr>
            </a:p>
          </p:txBody>
        </p:sp>
        <p:sp>
          <p:nvSpPr>
            <p:cNvPr id="51" name="Rectangle 50"/>
            <p:cNvSpPr/>
            <p:nvPr/>
          </p:nvSpPr>
          <p:spPr>
            <a:xfrm>
              <a:off x="5497428" y="5940112"/>
              <a:ext cx="3240065" cy="694216"/>
            </a:xfrm>
            <a:prstGeom prst="rect">
              <a:avLst/>
            </a:prstGeom>
          </p:spPr>
          <p:txBody>
            <a:bodyPr wrap="square">
              <a:spAutoFit/>
            </a:bodyPr>
            <a:lstStyle/>
            <a:p>
              <a:r>
                <a:rPr lang="en-GB" sz="950" b="1" u="sng" dirty="0" smtClean="0">
                  <a:solidFill>
                    <a:srgbClr val="1CBEE8"/>
                  </a:solidFill>
                  <a:latin typeface="Alte Haas Grotesk"/>
                </a:rPr>
                <a:t>Workforce: </a:t>
              </a:r>
            </a:p>
            <a:p>
              <a:r>
                <a:rPr lang="en-GB" sz="950" b="1" dirty="0" smtClean="0">
                  <a:latin typeface="Alte Haas Grotesk"/>
                </a:rPr>
                <a:t>A </a:t>
              </a:r>
              <a:r>
                <a:rPr lang="en-GB" sz="950" b="1" dirty="0">
                  <a:latin typeface="Alte Haas Grotesk"/>
                </a:rPr>
                <a:t>skilled workforce and quality providers that know how to support people and demonstrate humanity and value</a:t>
              </a:r>
              <a:r>
                <a:rPr lang="en-GB" sz="950" dirty="0">
                  <a:solidFill>
                    <a:srgbClr val="FFFFFF">
                      <a:lumMod val="50000"/>
                    </a:srgbClr>
                  </a:solidFill>
                  <a:latin typeface="Alte Haas Grotesk"/>
                </a:rPr>
                <a:t>s </a:t>
              </a:r>
            </a:p>
          </p:txBody>
        </p:sp>
        <p:sp>
          <p:nvSpPr>
            <p:cNvPr id="9" name="Rectangle 8"/>
            <p:cNvSpPr/>
            <p:nvPr/>
          </p:nvSpPr>
          <p:spPr>
            <a:xfrm>
              <a:off x="3995557" y="1891868"/>
              <a:ext cx="1280630" cy="1135990"/>
            </a:xfrm>
            <a:prstGeom prst="rect">
              <a:avLst/>
            </a:prstGeom>
          </p:spPr>
          <p:txBody>
            <a:bodyPr wrap="square">
              <a:spAutoFit/>
            </a:bodyPr>
            <a:lstStyle/>
            <a:p>
              <a:pPr algn="ctr"/>
              <a:r>
                <a:rPr lang="en-GB" sz="1100" b="1" dirty="0">
                  <a:solidFill>
                    <a:srgbClr val="000000"/>
                  </a:solidFill>
                  <a:latin typeface="Alte Haas Grotesk"/>
                </a:rPr>
                <a:t>Joint </a:t>
              </a:r>
              <a:endParaRPr lang="en-GB" sz="1100" b="1" dirty="0" smtClean="0">
                <a:solidFill>
                  <a:srgbClr val="000000"/>
                </a:solidFill>
                <a:latin typeface="Alte Haas Grotesk"/>
              </a:endParaRPr>
            </a:p>
            <a:p>
              <a:pPr algn="ctr"/>
              <a:r>
                <a:rPr lang="en-GB" sz="1100" b="1" dirty="0" smtClean="0">
                  <a:solidFill>
                    <a:srgbClr val="000000"/>
                  </a:solidFill>
                  <a:latin typeface="Alte Haas Grotesk"/>
                </a:rPr>
                <a:t>commissioning </a:t>
              </a:r>
            </a:p>
            <a:p>
              <a:pPr algn="ctr"/>
              <a:r>
                <a:rPr lang="en-GB" sz="1100" b="1" dirty="0" smtClean="0">
                  <a:solidFill>
                    <a:srgbClr val="000000"/>
                  </a:solidFill>
                  <a:latin typeface="Alte Haas Grotesk"/>
                </a:rPr>
                <a:t>for </a:t>
              </a:r>
              <a:r>
                <a:rPr lang="en-GB" sz="1100" b="1" dirty="0">
                  <a:solidFill>
                    <a:srgbClr val="000000"/>
                  </a:solidFill>
                  <a:latin typeface="Alte Haas Grotesk"/>
                </a:rPr>
                <a:t>people with complex care need</a:t>
              </a:r>
              <a:r>
                <a:rPr lang="en-GB" sz="1100" dirty="0">
                  <a:solidFill>
                    <a:srgbClr val="000000"/>
                  </a:solidFill>
                  <a:latin typeface="Alte Haas Grotesk"/>
                </a:rPr>
                <a:t>s </a:t>
              </a:r>
            </a:p>
            <a:p>
              <a:pPr algn="ctr"/>
              <a:r>
                <a:rPr lang="en-GB" sz="1100" b="1" dirty="0">
                  <a:solidFill>
                    <a:srgbClr val="FFFFFF">
                      <a:lumMod val="50000"/>
                    </a:srgbClr>
                  </a:solidFill>
                  <a:latin typeface="Alte Haas Grotesk"/>
                </a:rPr>
                <a:t>Nov 2019</a:t>
              </a:r>
            </a:p>
          </p:txBody>
        </p:sp>
        <p:sp>
          <p:nvSpPr>
            <p:cNvPr id="52" name="Rectangle 51"/>
            <p:cNvSpPr/>
            <p:nvPr/>
          </p:nvSpPr>
          <p:spPr>
            <a:xfrm>
              <a:off x="7100348" y="4872034"/>
              <a:ext cx="1695881" cy="993991"/>
            </a:xfrm>
            <a:prstGeom prst="rect">
              <a:avLst/>
            </a:prstGeom>
          </p:spPr>
          <p:txBody>
            <a:bodyPr wrap="square">
              <a:spAutoFit/>
            </a:bodyPr>
            <a:lstStyle/>
            <a:p>
              <a:pPr algn="just"/>
              <a:r>
                <a:rPr lang="en-GB" sz="950" b="1" u="sng" dirty="0">
                  <a:solidFill>
                    <a:srgbClr val="5997EC"/>
                  </a:solidFill>
                  <a:latin typeface="Alte Haas Grotesk"/>
                </a:rPr>
                <a:t>Justice </a:t>
              </a:r>
              <a:r>
                <a:rPr lang="en-GB" sz="950" b="1" u="sng" dirty="0" smtClean="0">
                  <a:solidFill>
                    <a:srgbClr val="5997EC"/>
                  </a:solidFill>
                  <a:latin typeface="Alte Haas Grotesk"/>
                </a:rPr>
                <a:t>system: </a:t>
              </a:r>
            </a:p>
            <a:p>
              <a:r>
                <a:rPr lang="en-GB" sz="950" b="1" dirty="0" smtClean="0">
                  <a:latin typeface="Alte Haas Grotesk"/>
                </a:rPr>
                <a:t>Offenders being </a:t>
              </a:r>
              <a:r>
                <a:rPr lang="en-GB" sz="950" b="1" dirty="0">
                  <a:latin typeface="Alte Haas Grotesk"/>
                </a:rPr>
                <a:t>represented, treated fairly </a:t>
              </a:r>
              <a:r>
                <a:rPr lang="en-GB" sz="950" b="1" dirty="0" smtClean="0">
                  <a:latin typeface="Alte Haas Grotesk"/>
                </a:rPr>
                <a:t>&amp;supported </a:t>
              </a:r>
              <a:r>
                <a:rPr lang="en-GB" sz="950" b="1" dirty="0">
                  <a:latin typeface="Alte Haas Grotesk"/>
                </a:rPr>
                <a:t>not to </a:t>
              </a:r>
              <a:r>
                <a:rPr lang="en-GB" sz="950" b="1" dirty="0" smtClean="0">
                  <a:latin typeface="Alte Haas Grotesk"/>
                </a:rPr>
                <a:t>reoffend; </a:t>
              </a:r>
              <a:r>
                <a:rPr lang="en-GB" sz="950" b="1" dirty="0">
                  <a:latin typeface="Alte Haas Grotesk"/>
                </a:rPr>
                <a:t>ensuing victims have a voice </a:t>
              </a:r>
            </a:p>
          </p:txBody>
        </p:sp>
        <p:sp>
          <p:nvSpPr>
            <p:cNvPr id="31" name="Rectangle 30"/>
            <p:cNvSpPr/>
            <p:nvPr/>
          </p:nvSpPr>
          <p:spPr>
            <a:xfrm>
              <a:off x="7049913" y="2504925"/>
              <a:ext cx="1668225" cy="694216"/>
            </a:xfrm>
            <a:prstGeom prst="rect">
              <a:avLst/>
            </a:prstGeom>
          </p:spPr>
          <p:txBody>
            <a:bodyPr wrap="square">
              <a:spAutoFit/>
            </a:bodyPr>
            <a:lstStyle/>
            <a:p>
              <a:pPr algn="just"/>
              <a:r>
                <a:rPr lang="en-GB" sz="950" b="1" u="sng" dirty="0" smtClean="0">
                  <a:solidFill>
                    <a:srgbClr val="5997EC"/>
                  </a:solidFill>
                  <a:latin typeface="Alte Haas Grotesk"/>
                </a:rPr>
                <a:t>Advocacy:</a:t>
              </a:r>
              <a:r>
                <a:rPr lang="en-GB" sz="950" b="1" dirty="0" smtClean="0">
                  <a:solidFill>
                    <a:srgbClr val="5997EC"/>
                  </a:solidFill>
                  <a:latin typeface="Alte Haas Grotesk"/>
                </a:rPr>
                <a:t> </a:t>
              </a:r>
            </a:p>
            <a:p>
              <a:pPr algn="just"/>
              <a:r>
                <a:rPr lang="en-GB" sz="950" b="1" dirty="0" smtClean="0">
                  <a:latin typeface="Alte Haas Grotesk"/>
                </a:rPr>
                <a:t>Supporting </a:t>
              </a:r>
              <a:r>
                <a:rPr lang="en-GB" sz="950" b="1" dirty="0">
                  <a:latin typeface="Alte Haas Grotesk"/>
                </a:rPr>
                <a:t>people and their families to speak up for themselves</a:t>
              </a:r>
            </a:p>
          </p:txBody>
        </p:sp>
        <p:cxnSp>
          <p:nvCxnSpPr>
            <p:cNvPr id="61" name="Straight Arrow Connector 60"/>
            <p:cNvCxnSpPr/>
            <p:nvPr/>
          </p:nvCxnSpPr>
          <p:spPr>
            <a:xfrm flipH="1" flipV="1">
              <a:off x="2918523" y="5507964"/>
              <a:ext cx="1" cy="320453"/>
            </a:xfrm>
            <a:prstGeom prst="straightConnector1">
              <a:avLst/>
            </a:prstGeom>
            <a:ln w="12700">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6384242" y="5565947"/>
              <a:ext cx="0" cy="527493"/>
            </a:xfrm>
            <a:prstGeom prst="straightConnector1">
              <a:avLst/>
            </a:prstGeom>
            <a:ln w="12700">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8340505" y="4483995"/>
              <a:ext cx="1" cy="373726"/>
            </a:xfrm>
            <a:prstGeom prst="straightConnector1">
              <a:avLst/>
            </a:prstGeom>
            <a:ln w="12700">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8305692" y="3066277"/>
              <a:ext cx="3303" cy="219816"/>
            </a:xfrm>
            <a:prstGeom prst="straightConnector1">
              <a:avLst/>
            </a:prstGeom>
            <a:ln w="12700">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6712632" y="2254469"/>
              <a:ext cx="3303" cy="219816"/>
            </a:xfrm>
            <a:prstGeom prst="straightConnector1">
              <a:avLst/>
            </a:prstGeom>
            <a:ln w="12700">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flipV="1">
              <a:off x="892135" y="4363832"/>
              <a:ext cx="1" cy="320453"/>
            </a:xfrm>
            <a:prstGeom prst="straightConnector1">
              <a:avLst/>
            </a:prstGeom>
            <a:ln w="12700">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1657796" y="2794635"/>
              <a:ext cx="531930" cy="1"/>
            </a:xfrm>
            <a:prstGeom prst="straightConnector1">
              <a:avLst/>
            </a:prstGeom>
            <a:ln w="12700">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3326410" y="2142526"/>
              <a:ext cx="404370" cy="1"/>
            </a:xfrm>
            <a:prstGeom prst="straightConnector1">
              <a:avLst/>
            </a:prstGeom>
            <a:ln w="12700">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3730780" y="6209161"/>
              <a:ext cx="324071" cy="1"/>
            </a:xfrm>
            <a:prstGeom prst="straightConnector1">
              <a:avLst/>
            </a:prstGeom>
            <a:ln w="12700">
              <a:solidFill>
                <a:schemeClr val="bg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3075"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780" y="3157943"/>
              <a:ext cx="1883400" cy="157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907209" y="3501443"/>
              <a:ext cx="1491375" cy="906102"/>
            </a:xfrm>
            <a:prstGeom prst="rect">
              <a:avLst/>
            </a:prstGeom>
          </p:spPr>
          <p:txBody>
            <a:bodyPr wrap="square">
              <a:spAutoFit/>
            </a:bodyPr>
            <a:lstStyle/>
            <a:p>
              <a:pPr algn="ctr"/>
              <a:r>
                <a:rPr lang="en-GB" sz="1400" b="1" dirty="0" smtClean="0">
                  <a:solidFill>
                    <a:srgbClr val="FFFFFF"/>
                  </a:solidFill>
                  <a:latin typeface="Alte Haas Grotesk"/>
                </a:rPr>
                <a:t>DELIVERY </a:t>
              </a:r>
            </a:p>
            <a:p>
              <a:pPr algn="ctr"/>
              <a:r>
                <a:rPr lang="en-GB" sz="1400" b="1" dirty="0" smtClean="0">
                  <a:solidFill>
                    <a:srgbClr val="FFFFFF"/>
                  </a:solidFill>
                  <a:latin typeface="Alte Haas Grotesk"/>
                </a:rPr>
                <a:t>OF THE </a:t>
              </a:r>
            </a:p>
            <a:p>
              <a:pPr algn="ctr"/>
              <a:r>
                <a:rPr lang="en-GB" sz="1400" b="1" dirty="0" smtClean="0">
                  <a:solidFill>
                    <a:srgbClr val="FFFFFF"/>
                  </a:solidFill>
                  <a:latin typeface="Alte Haas Grotesk"/>
                </a:rPr>
                <a:t>GM LD </a:t>
              </a:r>
            </a:p>
            <a:p>
              <a:pPr algn="ctr"/>
              <a:r>
                <a:rPr lang="en-GB" sz="1400" b="1" dirty="0" smtClean="0">
                  <a:solidFill>
                    <a:srgbClr val="FFFFFF"/>
                  </a:solidFill>
                  <a:latin typeface="Alte Haas Grotesk"/>
                </a:rPr>
                <a:t>STRATEGY</a:t>
              </a:r>
              <a:endParaRPr lang="en-GB" sz="1400" b="1" dirty="0">
                <a:solidFill>
                  <a:srgbClr val="FFFFFF"/>
                </a:solidFill>
                <a:latin typeface="Alte Haas Grotesk"/>
              </a:endParaRPr>
            </a:p>
          </p:txBody>
        </p:sp>
        <p:sp>
          <p:nvSpPr>
            <p:cNvPr id="6" name="Isosceles Triangle 5"/>
            <p:cNvSpPr/>
            <p:nvPr/>
          </p:nvSpPr>
          <p:spPr>
            <a:xfrm>
              <a:off x="5453313" y="4446311"/>
              <a:ext cx="396307" cy="332268"/>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8" name="Rectangle 7"/>
            <p:cNvSpPr/>
            <p:nvPr/>
          </p:nvSpPr>
          <p:spPr>
            <a:xfrm>
              <a:off x="5546497" y="3066277"/>
              <a:ext cx="86319" cy="3643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grpSp>
      <p:sp>
        <p:nvSpPr>
          <p:cNvPr id="46"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53"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
        <p:nvSpPr>
          <p:cNvPr id="4" name="Rectangle 3"/>
          <p:cNvSpPr/>
          <p:nvPr/>
        </p:nvSpPr>
        <p:spPr>
          <a:xfrm>
            <a:off x="305856" y="6551751"/>
            <a:ext cx="8614624" cy="289951"/>
          </a:xfrm>
          <a:prstGeom prst="rect">
            <a:avLst/>
          </a:prstGeom>
        </p:spPr>
        <p:txBody>
          <a:bodyPr wrap="square">
            <a:spAutoFit/>
          </a:bodyPr>
          <a:lstStyle/>
          <a:p>
            <a:pPr algn="ctr">
              <a:lnSpc>
                <a:spcPct val="107000"/>
              </a:lnSpc>
              <a:spcAft>
                <a:spcPts val="0"/>
              </a:spcAft>
            </a:pPr>
            <a:r>
              <a:rPr lang="en-GB" sz="1200" b="1" i="1" dirty="0">
                <a:solidFill>
                  <a:srgbClr val="000000"/>
                </a:solidFill>
                <a:latin typeface="Calibri"/>
                <a:ea typeface="Calibri"/>
                <a:cs typeface="Times New Roman"/>
              </a:rPr>
              <a:t>Where you can find the full </a:t>
            </a:r>
            <a:r>
              <a:rPr lang="en-GB" sz="1200" b="1" i="1" dirty="0" smtClean="0">
                <a:solidFill>
                  <a:srgbClr val="000000"/>
                </a:solidFill>
                <a:latin typeface="Calibri"/>
                <a:ea typeface="Calibri"/>
                <a:cs typeface="Times New Roman"/>
              </a:rPr>
              <a:t>strategy:   </a:t>
            </a:r>
            <a:r>
              <a:rPr lang="en-GB" sz="1200" b="1" dirty="0" err="1" smtClean="0">
                <a:solidFill>
                  <a:srgbClr val="0070C0"/>
                </a:solidFill>
                <a:latin typeface="Calibri"/>
                <a:ea typeface="Calibri"/>
                <a:cs typeface="Times New Roman"/>
              </a:rPr>
              <a:t>www.gmhsc.org.uk</a:t>
            </a:r>
            <a:r>
              <a:rPr lang="en-GB" sz="1200" b="1" dirty="0" smtClean="0">
                <a:solidFill>
                  <a:srgbClr val="0070C0"/>
                </a:solidFill>
                <a:latin typeface="Calibri"/>
                <a:ea typeface="Calibri"/>
                <a:cs typeface="Times New Roman"/>
              </a:rPr>
              <a:t> under ‘our plans: people and services’      </a:t>
            </a:r>
            <a:r>
              <a:rPr lang="en-GB" sz="1200" b="1" u="sng" dirty="0" smtClean="0">
                <a:solidFill>
                  <a:srgbClr val="000000"/>
                </a:solidFill>
                <a:latin typeface="Calibri"/>
                <a:ea typeface="Calibri"/>
                <a:cs typeface="Times New Roman"/>
                <a:hlinkClick r:id="rId6"/>
              </a:rPr>
              <a:t>Click </a:t>
            </a:r>
            <a:r>
              <a:rPr lang="en-GB" sz="1200" b="1" u="sng" dirty="0">
                <a:solidFill>
                  <a:srgbClr val="000000"/>
                </a:solidFill>
                <a:latin typeface="Calibri"/>
                <a:ea typeface="Calibri"/>
                <a:cs typeface="Times New Roman"/>
                <a:hlinkClick r:id="rId6"/>
              </a:rPr>
              <a:t>here</a:t>
            </a:r>
            <a:endParaRPr lang="en-GB" sz="1000" dirty="0">
              <a:effectLst/>
              <a:latin typeface="Calibri"/>
              <a:ea typeface="Calibri"/>
              <a:cs typeface="Times New Roman"/>
            </a:endParaRPr>
          </a:p>
        </p:txBody>
      </p:sp>
    </p:spTree>
    <p:extLst>
      <p:ext uri="{BB962C8B-B14F-4D97-AF65-F5344CB8AC3E}">
        <p14:creationId xmlns:p14="http://schemas.microsoft.com/office/powerpoint/2010/main" val="3429159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3150" y="747048"/>
            <a:ext cx="8152306" cy="586227"/>
          </a:xfrm>
        </p:spPr>
        <p:txBody>
          <a:bodyPr/>
          <a:lstStyle/>
          <a:p>
            <a:r>
              <a:rPr lang="en-US" dirty="0" smtClean="0">
                <a:solidFill>
                  <a:schemeClr val="tx1"/>
                </a:solidFill>
              </a:rPr>
              <a:t>SUPPORT FOR CARERS</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31" y="1365933"/>
            <a:ext cx="3712029" cy="533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122311">
            <a:off x="4291620" y="1359287"/>
            <a:ext cx="865878" cy="69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551" y="1946356"/>
            <a:ext cx="4746449" cy="462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4651643" y="2924330"/>
            <a:ext cx="1401772" cy="1015663"/>
          </a:xfrm>
          <a:prstGeom prst="rect">
            <a:avLst/>
          </a:prstGeom>
        </p:spPr>
        <p:txBody>
          <a:bodyPr wrap="square">
            <a:spAutoFit/>
          </a:bodyPr>
          <a:lstStyle/>
          <a:p>
            <a:pPr algn="ctr"/>
            <a:r>
              <a:rPr lang="en-GB" sz="1200" dirty="0" smtClean="0">
                <a:latin typeface="Alte Haas Grotesk"/>
              </a:rPr>
              <a:t>GM </a:t>
            </a:r>
          </a:p>
          <a:p>
            <a:pPr algn="ctr"/>
            <a:r>
              <a:rPr lang="en-GB" sz="1200" dirty="0" smtClean="0">
                <a:latin typeface="Alte Haas Grotesk"/>
              </a:rPr>
              <a:t>Exemplar Model </a:t>
            </a:r>
            <a:r>
              <a:rPr lang="en-GB" sz="1200" dirty="0">
                <a:latin typeface="Alte Haas Grotesk"/>
              </a:rPr>
              <a:t>I</a:t>
            </a:r>
            <a:r>
              <a:rPr lang="en-GB" sz="1200" dirty="0" smtClean="0">
                <a:latin typeface="Alte Haas Grotesk"/>
              </a:rPr>
              <a:t>mplementation in Localities</a:t>
            </a:r>
          </a:p>
          <a:p>
            <a:pPr algn="ctr"/>
            <a:r>
              <a:rPr lang="en-GB" sz="1200" b="1" dirty="0" smtClean="0">
                <a:latin typeface="Alte Haas Grotesk"/>
              </a:rPr>
              <a:t>Sept 2019</a:t>
            </a:r>
            <a:endParaRPr lang="en-GB" sz="1200" b="1" dirty="0">
              <a:latin typeface="Alte Haas Grotesk"/>
            </a:endParaRPr>
          </a:p>
        </p:txBody>
      </p:sp>
      <p:sp>
        <p:nvSpPr>
          <p:cNvPr id="31" name="Rectangle 30"/>
          <p:cNvSpPr/>
          <p:nvPr/>
        </p:nvSpPr>
        <p:spPr>
          <a:xfrm>
            <a:off x="5954522" y="2253580"/>
            <a:ext cx="1401772" cy="830997"/>
          </a:xfrm>
          <a:prstGeom prst="rect">
            <a:avLst/>
          </a:prstGeom>
        </p:spPr>
        <p:txBody>
          <a:bodyPr wrap="square">
            <a:spAutoFit/>
          </a:bodyPr>
          <a:lstStyle/>
          <a:p>
            <a:pPr algn="ctr"/>
            <a:r>
              <a:rPr lang="en-GB" sz="1200" dirty="0" smtClean="0">
                <a:latin typeface="Alte Haas Grotesk"/>
              </a:rPr>
              <a:t>GM Standard</a:t>
            </a:r>
          </a:p>
          <a:p>
            <a:pPr algn="ctr"/>
            <a:r>
              <a:rPr lang="en-GB" sz="1200" dirty="0" smtClean="0">
                <a:latin typeface="Alte Haas Grotesk"/>
              </a:rPr>
              <a:t> for Young </a:t>
            </a:r>
            <a:r>
              <a:rPr lang="en-GB" sz="1200" dirty="0">
                <a:latin typeface="Alte Haas Grotesk"/>
              </a:rPr>
              <a:t>C</a:t>
            </a:r>
            <a:r>
              <a:rPr lang="en-GB" sz="1200" dirty="0" smtClean="0">
                <a:latin typeface="Alte Haas Grotesk"/>
              </a:rPr>
              <a:t>arers </a:t>
            </a:r>
            <a:r>
              <a:rPr lang="en-GB" sz="1200" dirty="0">
                <a:latin typeface="Alte Haas Grotesk"/>
              </a:rPr>
              <a:t>S</a:t>
            </a:r>
            <a:r>
              <a:rPr lang="en-GB" sz="1200" dirty="0" smtClean="0">
                <a:latin typeface="Alte Haas Grotesk"/>
              </a:rPr>
              <a:t>upport </a:t>
            </a:r>
            <a:r>
              <a:rPr lang="en-GB" sz="1200" dirty="0">
                <a:latin typeface="Alte Haas Grotesk"/>
              </a:rPr>
              <a:t>S</a:t>
            </a:r>
            <a:r>
              <a:rPr lang="en-GB" sz="1200" dirty="0" smtClean="0">
                <a:latin typeface="Alte Haas Grotesk"/>
              </a:rPr>
              <a:t>ervices</a:t>
            </a:r>
          </a:p>
          <a:p>
            <a:pPr algn="ctr"/>
            <a:r>
              <a:rPr lang="en-GB" sz="1200" b="1" dirty="0" smtClean="0">
                <a:latin typeface="Alte Haas Grotesk"/>
              </a:rPr>
              <a:t>Aug 2019</a:t>
            </a:r>
            <a:endParaRPr lang="en-GB" sz="1200" b="1" dirty="0">
              <a:latin typeface="Alte Haas Grotesk"/>
            </a:endParaRPr>
          </a:p>
        </p:txBody>
      </p:sp>
      <p:sp>
        <p:nvSpPr>
          <p:cNvPr id="37" name="Rectangle 36"/>
          <p:cNvSpPr/>
          <p:nvPr/>
        </p:nvSpPr>
        <p:spPr>
          <a:xfrm>
            <a:off x="5845631" y="3854880"/>
            <a:ext cx="1707606" cy="877163"/>
          </a:xfrm>
          <a:prstGeom prst="rect">
            <a:avLst/>
          </a:prstGeom>
        </p:spPr>
        <p:txBody>
          <a:bodyPr wrap="square">
            <a:spAutoFit/>
          </a:bodyPr>
          <a:lstStyle/>
          <a:p>
            <a:pPr algn="ctr"/>
            <a:r>
              <a:rPr lang="en-GB" sz="1700" b="1" dirty="0" smtClean="0">
                <a:solidFill>
                  <a:schemeClr val="bg1">
                    <a:lumMod val="50000"/>
                  </a:schemeClr>
                </a:solidFill>
                <a:latin typeface="Alte Haas Grotesk"/>
              </a:rPr>
              <a:t>Delivery of  the GM Carers Charter</a:t>
            </a:r>
            <a:endParaRPr lang="en-GB" sz="1700" b="1" dirty="0">
              <a:solidFill>
                <a:schemeClr val="bg1">
                  <a:lumMod val="50000"/>
                </a:schemeClr>
              </a:solidFill>
              <a:latin typeface="Alte Haas Grotesk"/>
            </a:endParaRPr>
          </a:p>
        </p:txBody>
      </p:sp>
      <p:sp>
        <p:nvSpPr>
          <p:cNvPr id="34" name="Rectangle 33"/>
          <p:cNvSpPr/>
          <p:nvPr/>
        </p:nvSpPr>
        <p:spPr>
          <a:xfrm>
            <a:off x="4561273" y="4239370"/>
            <a:ext cx="1401772" cy="1508105"/>
          </a:xfrm>
          <a:prstGeom prst="rect">
            <a:avLst/>
          </a:prstGeom>
        </p:spPr>
        <p:txBody>
          <a:bodyPr wrap="square">
            <a:spAutoFit/>
          </a:bodyPr>
          <a:lstStyle/>
          <a:p>
            <a:pPr algn="ctr"/>
            <a:r>
              <a:rPr lang="en-GB" sz="1150" dirty="0" smtClean="0">
                <a:solidFill>
                  <a:schemeClr val="bg1"/>
                </a:solidFill>
                <a:latin typeface="Alte Haas Grotesk"/>
              </a:rPr>
              <a:t>Wider Implementation </a:t>
            </a:r>
          </a:p>
          <a:p>
            <a:pPr algn="ctr"/>
            <a:r>
              <a:rPr lang="en-GB" sz="1150" dirty="0" smtClean="0">
                <a:solidFill>
                  <a:schemeClr val="bg1"/>
                </a:solidFill>
                <a:latin typeface="Alte Haas Grotesk"/>
              </a:rPr>
              <a:t>of the Best </a:t>
            </a:r>
          </a:p>
          <a:p>
            <a:pPr algn="ctr"/>
            <a:r>
              <a:rPr lang="en-GB" sz="1150" dirty="0">
                <a:solidFill>
                  <a:schemeClr val="bg1"/>
                </a:solidFill>
                <a:latin typeface="Alte Haas Grotesk"/>
              </a:rPr>
              <a:t>P</a:t>
            </a:r>
            <a:r>
              <a:rPr lang="en-GB" sz="1150" dirty="0" smtClean="0">
                <a:solidFill>
                  <a:schemeClr val="bg1"/>
                </a:solidFill>
                <a:latin typeface="Alte Haas Grotesk"/>
              </a:rPr>
              <a:t>ractice </a:t>
            </a:r>
          </a:p>
          <a:p>
            <a:pPr algn="ctr"/>
            <a:r>
              <a:rPr lang="en-GB" sz="1150" dirty="0" smtClean="0">
                <a:solidFill>
                  <a:schemeClr val="bg1"/>
                </a:solidFill>
                <a:latin typeface="Alte Haas Grotesk"/>
              </a:rPr>
              <a:t>     Working </a:t>
            </a:r>
            <a:r>
              <a:rPr lang="en-GB" sz="1150" dirty="0">
                <a:solidFill>
                  <a:schemeClr val="bg1"/>
                </a:solidFill>
                <a:latin typeface="Alte Haas Grotesk"/>
              </a:rPr>
              <a:t>C</a:t>
            </a:r>
            <a:r>
              <a:rPr lang="en-GB" sz="1150" dirty="0" smtClean="0">
                <a:solidFill>
                  <a:schemeClr val="bg1"/>
                </a:solidFill>
                <a:latin typeface="Alte Haas Grotesk"/>
              </a:rPr>
              <a:t>arers    </a:t>
            </a:r>
          </a:p>
          <a:p>
            <a:pPr algn="ctr"/>
            <a:r>
              <a:rPr lang="en-GB" sz="1150" dirty="0">
                <a:solidFill>
                  <a:schemeClr val="bg1"/>
                </a:solidFill>
                <a:latin typeface="Alte Haas Grotesk"/>
              </a:rPr>
              <a:t> </a:t>
            </a:r>
            <a:r>
              <a:rPr lang="en-GB" sz="1150" dirty="0" smtClean="0">
                <a:solidFill>
                  <a:schemeClr val="bg1"/>
                </a:solidFill>
                <a:latin typeface="Alte Haas Grotesk"/>
              </a:rPr>
              <a:t>       </a:t>
            </a:r>
            <a:r>
              <a:rPr lang="en-GB" sz="1150" dirty="0">
                <a:solidFill>
                  <a:schemeClr val="bg1"/>
                </a:solidFill>
                <a:latin typeface="Alte Haas Grotesk"/>
              </a:rPr>
              <a:t>F</a:t>
            </a:r>
            <a:r>
              <a:rPr lang="en-GB" sz="1150" dirty="0" smtClean="0">
                <a:solidFill>
                  <a:schemeClr val="bg1"/>
                </a:solidFill>
                <a:latin typeface="Alte Haas Grotesk"/>
              </a:rPr>
              <a:t>ramework</a:t>
            </a:r>
          </a:p>
          <a:p>
            <a:pPr algn="ctr"/>
            <a:r>
              <a:rPr lang="en-GB" sz="1150" b="1" dirty="0" smtClean="0">
                <a:solidFill>
                  <a:schemeClr val="bg1"/>
                </a:solidFill>
                <a:latin typeface="Alte Haas Grotesk"/>
              </a:rPr>
              <a:t>        Jul 2019</a:t>
            </a:r>
          </a:p>
        </p:txBody>
      </p:sp>
      <p:sp>
        <p:nvSpPr>
          <p:cNvPr id="36" name="Rectangle 35"/>
          <p:cNvSpPr/>
          <p:nvPr/>
        </p:nvSpPr>
        <p:spPr>
          <a:xfrm>
            <a:off x="5974842" y="5129557"/>
            <a:ext cx="1401772" cy="1015663"/>
          </a:xfrm>
          <a:prstGeom prst="rect">
            <a:avLst/>
          </a:prstGeom>
        </p:spPr>
        <p:txBody>
          <a:bodyPr wrap="square">
            <a:spAutoFit/>
          </a:bodyPr>
          <a:lstStyle/>
          <a:p>
            <a:pPr algn="ctr"/>
            <a:r>
              <a:rPr lang="en-GB" sz="1200" dirty="0" smtClean="0">
                <a:solidFill>
                  <a:schemeClr val="bg1"/>
                </a:solidFill>
                <a:latin typeface="Alte Haas Grotesk"/>
              </a:rPr>
              <a:t>Secondary</a:t>
            </a:r>
          </a:p>
          <a:p>
            <a:pPr algn="ctr"/>
            <a:r>
              <a:rPr lang="en-GB" sz="1200" dirty="0">
                <a:solidFill>
                  <a:schemeClr val="bg1"/>
                </a:solidFill>
                <a:latin typeface="Alte Haas Grotesk"/>
              </a:rPr>
              <a:t>C</a:t>
            </a:r>
            <a:r>
              <a:rPr lang="en-GB" sz="1200" dirty="0" smtClean="0">
                <a:solidFill>
                  <a:schemeClr val="bg1"/>
                </a:solidFill>
                <a:latin typeface="Alte Haas Grotesk"/>
              </a:rPr>
              <a:t>are Business </a:t>
            </a:r>
            <a:r>
              <a:rPr lang="en-GB" sz="1200" dirty="0">
                <a:solidFill>
                  <a:schemeClr val="bg1"/>
                </a:solidFill>
                <a:latin typeface="Alte Haas Grotesk"/>
              </a:rPr>
              <a:t>C</a:t>
            </a:r>
            <a:r>
              <a:rPr lang="en-GB" sz="1200" dirty="0" smtClean="0">
                <a:solidFill>
                  <a:schemeClr val="bg1"/>
                </a:solidFill>
                <a:latin typeface="Alte Haas Grotesk"/>
              </a:rPr>
              <a:t>ase &amp; </a:t>
            </a:r>
          </a:p>
          <a:p>
            <a:pPr algn="ctr"/>
            <a:r>
              <a:rPr lang="en-GB" sz="1200" dirty="0">
                <a:solidFill>
                  <a:schemeClr val="bg1"/>
                </a:solidFill>
                <a:latin typeface="Alte Haas Grotesk"/>
              </a:rPr>
              <a:t>O</a:t>
            </a:r>
            <a:r>
              <a:rPr lang="en-GB" sz="1200" dirty="0" smtClean="0">
                <a:solidFill>
                  <a:schemeClr val="bg1"/>
                </a:solidFill>
                <a:latin typeface="Alte Haas Grotesk"/>
              </a:rPr>
              <a:t>ptions Appraisal</a:t>
            </a:r>
          </a:p>
          <a:p>
            <a:pPr algn="ctr"/>
            <a:r>
              <a:rPr lang="en-GB" sz="1200" b="1" dirty="0" smtClean="0">
                <a:solidFill>
                  <a:schemeClr val="bg1"/>
                </a:solidFill>
                <a:latin typeface="Alte Haas Grotesk"/>
              </a:rPr>
              <a:t>Aug 2019</a:t>
            </a:r>
            <a:endParaRPr lang="en-GB" sz="1200" b="1" dirty="0">
              <a:solidFill>
                <a:schemeClr val="bg1"/>
              </a:solidFill>
              <a:latin typeface="Alte Haas Grotesk"/>
            </a:endParaRPr>
          </a:p>
        </p:txBody>
      </p:sp>
      <p:sp>
        <p:nvSpPr>
          <p:cNvPr id="33" name="Rectangle 32"/>
          <p:cNvSpPr/>
          <p:nvPr/>
        </p:nvSpPr>
        <p:spPr>
          <a:xfrm>
            <a:off x="7281939" y="4393769"/>
            <a:ext cx="1401772" cy="1015663"/>
          </a:xfrm>
          <a:prstGeom prst="rect">
            <a:avLst/>
          </a:prstGeom>
        </p:spPr>
        <p:txBody>
          <a:bodyPr wrap="square">
            <a:spAutoFit/>
          </a:bodyPr>
          <a:lstStyle/>
          <a:p>
            <a:pPr algn="ctr"/>
            <a:r>
              <a:rPr lang="en-GB" sz="1200" dirty="0" smtClean="0">
                <a:solidFill>
                  <a:schemeClr val="bg1"/>
                </a:solidFill>
                <a:latin typeface="Alte Haas Grotesk"/>
              </a:rPr>
              <a:t>GM </a:t>
            </a:r>
          </a:p>
          <a:p>
            <a:pPr algn="ctr"/>
            <a:r>
              <a:rPr lang="en-GB" sz="1200" dirty="0" smtClean="0">
                <a:solidFill>
                  <a:schemeClr val="bg1"/>
                </a:solidFill>
                <a:latin typeface="Alte Haas Grotesk"/>
              </a:rPr>
              <a:t>Carers Performance Dashboard</a:t>
            </a:r>
          </a:p>
          <a:p>
            <a:pPr algn="ctr"/>
            <a:r>
              <a:rPr lang="en-GB" sz="1200" b="1" dirty="0" smtClean="0">
                <a:solidFill>
                  <a:schemeClr val="bg1"/>
                </a:solidFill>
                <a:latin typeface="Alte Haas Grotesk"/>
              </a:rPr>
              <a:t>Nov 2019</a:t>
            </a:r>
            <a:endParaRPr lang="en-GB" sz="1200" b="1" dirty="0">
              <a:solidFill>
                <a:schemeClr val="bg1"/>
              </a:solidFill>
              <a:latin typeface="Alte Haas Grotesk"/>
            </a:endParaRPr>
          </a:p>
        </p:txBody>
      </p:sp>
      <p:sp>
        <p:nvSpPr>
          <p:cNvPr id="32" name="Rectangle 31"/>
          <p:cNvSpPr/>
          <p:nvPr/>
        </p:nvSpPr>
        <p:spPr>
          <a:xfrm>
            <a:off x="7346286" y="3038436"/>
            <a:ext cx="1401772" cy="830997"/>
          </a:xfrm>
          <a:prstGeom prst="rect">
            <a:avLst/>
          </a:prstGeom>
        </p:spPr>
        <p:txBody>
          <a:bodyPr wrap="square">
            <a:spAutoFit/>
          </a:bodyPr>
          <a:lstStyle/>
          <a:p>
            <a:pPr algn="ctr"/>
            <a:r>
              <a:rPr lang="en-GB" sz="1200" dirty="0" smtClean="0">
                <a:solidFill>
                  <a:schemeClr val="bg1"/>
                </a:solidFill>
                <a:latin typeface="Alte Haas Grotesk"/>
              </a:rPr>
              <a:t>GM Carers Quality Mark </a:t>
            </a:r>
          </a:p>
          <a:p>
            <a:pPr algn="ctr"/>
            <a:r>
              <a:rPr lang="en-GB" sz="1200" dirty="0" smtClean="0">
                <a:solidFill>
                  <a:schemeClr val="bg1"/>
                </a:solidFill>
                <a:latin typeface="Alte Haas Grotesk"/>
              </a:rPr>
              <a:t>for GPs</a:t>
            </a:r>
          </a:p>
          <a:p>
            <a:pPr algn="ctr"/>
            <a:r>
              <a:rPr lang="en-GB" sz="1200" b="1" dirty="0" smtClean="0">
                <a:solidFill>
                  <a:schemeClr val="bg1"/>
                </a:solidFill>
                <a:latin typeface="Alte Haas Grotesk"/>
              </a:rPr>
              <a:t>Jan 2020</a:t>
            </a:r>
            <a:endParaRPr lang="en-GB" sz="1200" b="1" dirty="0">
              <a:solidFill>
                <a:schemeClr val="bg1"/>
              </a:solidFill>
              <a:latin typeface="Alte Haas Grotesk"/>
            </a:endParaRPr>
          </a:p>
        </p:txBody>
      </p:sp>
      <p:sp>
        <p:nvSpPr>
          <p:cNvPr id="16"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18"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Tree>
    <p:extLst>
      <p:ext uri="{BB962C8B-B14F-4D97-AF65-F5344CB8AC3E}">
        <p14:creationId xmlns:p14="http://schemas.microsoft.com/office/powerpoint/2010/main" val="3446406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154955" y="791024"/>
            <a:ext cx="8910320" cy="5842167"/>
          </a:xfrm>
          <a:prstGeom prst="roundRect">
            <a:avLst>
              <a:gd name="adj" fmla="val 522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1543" y="809169"/>
            <a:ext cx="2373048"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4628" y="988099"/>
            <a:ext cx="18383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0" name="Picture 1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9947" y="1561416"/>
            <a:ext cx="1600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368" y="1551058"/>
            <a:ext cx="1629938" cy="253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2042" y="1477453"/>
            <a:ext cx="1581526" cy="273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928" y="961851"/>
            <a:ext cx="174307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532646" y="2256657"/>
            <a:ext cx="1423640" cy="738664"/>
          </a:xfrm>
          <a:prstGeom prst="rect">
            <a:avLst/>
          </a:prstGeom>
        </p:spPr>
        <p:txBody>
          <a:bodyPr wrap="square">
            <a:spAutoFit/>
          </a:bodyPr>
          <a:lstStyle/>
          <a:p>
            <a:pPr algn="ctr"/>
            <a:r>
              <a:rPr lang="en-GB" sz="1050" dirty="0" err="1" smtClean="0">
                <a:solidFill>
                  <a:srgbClr val="395764"/>
                </a:solidFill>
                <a:latin typeface="Alte Haas Grotesk"/>
              </a:rPr>
              <a:t>BAU</a:t>
            </a:r>
            <a:r>
              <a:rPr lang="en-GB" sz="1050" dirty="0" smtClean="0">
                <a:solidFill>
                  <a:srgbClr val="395764"/>
                </a:solidFill>
                <a:latin typeface="Alte Haas Grotesk"/>
              </a:rPr>
              <a:t> </a:t>
            </a:r>
          </a:p>
          <a:p>
            <a:pPr algn="ctr"/>
            <a:r>
              <a:rPr lang="en-GB" sz="1050" dirty="0" smtClean="0">
                <a:solidFill>
                  <a:srgbClr val="395764"/>
                </a:solidFill>
                <a:latin typeface="Alte Haas Grotesk"/>
              </a:rPr>
              <a:t>Implementation of </a:t>
            </a:r>
          </a:p>
          <a:p>
            <a:pPr algn="ctr"/>
            <a:r>
              <a:rPr lang="en-GB" sz="1050" dirty="0" smtClean="0">
                <a:solidFill>
                  <a:srgbClr val="395764"/>
                </a:solidFill>
                <a:latin typeface="Alte Haas Grotesk"/>
              </a:rPr>
              <a:t>Working Carers Toolkit &amp; </a:t>
            </a:r>
            <a:r>
              <a:rPr lang="en-GB" sz="1050" dirty="0" err="1" smtClean="0">
                <a:solidFill>
                  <a:srgbClr val="395764"/>
                </a:solidFill>
                <a:latin typeface="Alte Haas Grotesk"/>
              </a:rPr>
              <a:t>EfC</a:t>
            </a:r>
            <a:endParaRPr lang="en-GB" sz="1050" dirty="0">
              <a:solidFill>
                <a:srgbClr val="395764"/>
              </a:solidFill>
              <a:latin typeface="Alte Haas Grotesk"/>
            </a:endParaRPr>
          </a:p>
        </p:txBody>
      </p:sp>
      <p:sp>
        <p:nvSpPr>
          <p:cNvPr id="34" name="Rectangle 33"/>
          <p:cNvSpPr/>
          <p:nvPr/>
        </p:nvSpPr>
        <p:spPr>
          <a:xfrm>
            <a:off x="502672" y="3403056"/>
            <a:ext cx="1423640" cy="738664"/>
          </a:xfrm>
          <a:prstGeom prst="rect">
            <a:avLst/>
          </a:prstGeom>
        </p:spPr>
        <p:txBody>
          <a:bodyPr wrap="square">
            <a:spAutoFit/>
          </a:bodyPr>
          <a:lstStyle/>
          <a:p>
            <a:pPr algn="ctr"/>
            <a:r>
              <a:rPr lang="en-GB" sz="1050" dirty="0" smtClean="0">
                <a:solidFill>
                  <a:srgbClr val="395764"/>
                </a:solidFill>
                <a:latin typeface="Alte Haas Grotesk"/>
              </a:rPr>
              <a:t>Implementation</a:t>
            </a:r>
          </a:p>
          <a:p>
            <a:pPr algn="ctr"/>
            <a:r>
              <a:rPr lang="en-GB" sz="1050" dirty="0" smtClean="0">
                <a:solidFill>
                  <a:srgbClr val="395764"/>
                </a:solidFill>
                <a:latin typeface="Alte Haas Grotesk"/>
              </a:rPr>
              <a:t>Exemplar Model &amp;</a:t>
            </a:r>
          </a:p>
          <a:p>
            <a:pPr algn="ctr"/>
            <a:r>
              <a:rPr lang="en-GB" sz="1050" dirty="0" smtClean="0">
                <a:solidFill>
                  <a:srgbClr val="395764"/>
                </a:solidFill>
                <a:latin typeface="Alte Haas Grotesk"/>
              </a:rPr>
              <a:t>Performance </a:t>
            </a:r>
          </a:p>
          <a:p>
            <a:pPr algn="ctr"/>
            <a:r>
              <a:rPr lang="en-GB" sz="1050" dirty="0" smtClean="0">
                <a:solidFill>
                  <a:srgbClr val="395764"/>
                </a:solidFill>
                <a:latin typeface="Alte Haas Grotesk"/>
              </a:rPr>
              <a:t>Dashboard</a:t>
            </a:r>
          </a:p>
        </p:txBody>
      </p:sp>
      <p:sp>
        <p:nvSpPr>
          <p:cNvPr id="35" name="Rectangle 34"/>
          <p:cNvSpPr/>
          <p:nvPr/>
        </p:nvSpPr>
        <p:spPr>
          <a:xfrm>
            <a:off x="522655" y="4467010"/>
            <a:ext cx="1338587" cy="900246"/>
          </a:xfrm>
          <a:prstGeom prst="rect">
            <a:avLst/>
          </a:prstGeom>
        </p:spPr>
        <p:txBody>
          <a:bodyPr wrap="square">
            <a:spAutoFit/>
          </a:bodyPr>
          <a:lstStyle/>
          <a:p>
            <a:pPr algn="ctr"/>
            <a:r>
              <a:rPr lang="en-GB" sz="1050" dirty="0" smtClean="0">
                <a:solidFill>
                  <a:srgbClr val="395764"/>
                </a:solidFill>
                <a:latin typeface="Alte Haas Grotesk"/>
              </a:rPr>
              <a:t>National Carer </a:t>
            </a:r>
          </a:p>
          <a:p>
            <a:pPr algn="ctr"/>
            <a:r>
              <a:rPr lang="en-GB" sz="1050" dirty="0" smtClean="0">
                <a:solidFill>
                  <a:srgbClr val="395764"/>
                </a:solidFill>
                <a:latin typeface="Alte Haas Grotesk"/>
              </a:rPr>
              <a:t>Action Plan and </a:t>
            </a:r>
          </a:p>
          <a:p>
            <a:pPr algn="ctr"/>
            <a:r>
              <a:rPr lang="en-GB" sz="1050" dirty="0" smtClean="0">
                <a:solidFill>
                  <a:srgbClr val="395764"/>
                </a:solidFill>
                <a:latin typeface="Alte Haas Grotesk"/>
              </a:rPr>
              <a:t>NHS Long Term </a:t>
            </a:r>
          </a:p>
          <a:p>
            <a:pPr algn="ctr"/>
            <a:r>
              <a:rPr lang="en-GB" sz="1050" dirty="0" smtClean="0">
                <a:solidFill>
                  <a:srgbClr val="395764"/>
                </a:solidFill>
                <a:latin typeface="Alte Haas Grotesk"/>
              </a:rPr>
              <a:t>Plan – </a:t>
            </a:r>
            <a:r>
              <a:rPr lang="en-GB" sz="1050" dirty="0" err="1" smtClean="0">
                <a:solidFill>
                  <a:srgbClr val="395764"/>
                </a:solidFill>
                <a:latin typeface="Alte Haas Grotesk"/>
              </a:rPr>
              <a:t>inc</a:t>
            </a:r>
            <a:r>
              <a:rPr lang="en-GB" sz="1050" dirty="0" smtClean="0">
                <a:solidFill>
                  <a:srgbClr val="395764"/>
                </a:solidFill>
                <a:latin typeface="Alte Haas Grotesk"/>
              </a:rPr>
              <a:t> Carers Passports</a:t>
            </a:r>
            <a:endParaRPr lang="en-GB" sz="1050" dirty="0">
              <a:solidFill>
                <a:srgbClr val="395764"/>
              </a:solidFill>
              <a:latin typeface="Alte Haas Grotesk"/>
            </a:endParaRPr>
          </a:p>
        </p:txBody>
      </p:sp>
      <p:sp>
        <p:nvSpPr>
          <p:cNvPr id="38" name="Rectangle 37"/>
          <p:cNvSpPr/>
          <p:nvPr/>
        </p:nvSpPr>
        <p:spPr>
          <a:xfrm>
            <a:off x="1961834" y="3061818"/>
            <a:ext cx="1423640" cy="738664"/>
          </a:xfrm>
          <a:prstGeom prst="rect">
            <a:avLst/>
          </a:prstGeom>
        </p:spPr>
        <p:txBody>
          <a:bodyPr wrap="square">
            <a:spAutoFit/>
          </a:bodyPr>
          <a:lstStyle/>
          <a:p>
            <a:pPr algn="ctr"/>
            <a:r>
              <a:rPr lang="en-GB" sz="1050" dirty="0" smtClean="0">
                <a:solidFill>
                  <a:srgbClr val="395764"/>
                </a:solidFill>
                <a:latin typeface="Alte Haas Grotesk"/>
              </a:rPr>
              <a:t>Adoption of </a:t>
            </a:r>
          </a:p>
          <a:p>
            <a:pPr algn="ctr"/>
            <a:r>
              <a:rPr lang="en-GB" sz="1050" dirty="0" smtClean="0">
                <a:solidFill>
                  <a:srgbClr val="395764"/>
                </a:solidFill>
                <a:latin typeface="Alte Haas Grotesk"/>
              </a:rPr>
              <a:t>GM Minimum</a:t>
            </a:r>
          </a:p>
          <a:p>
            <a:pPr algn="ctr"/>
            <a:r>
              <a:rPr lang="en-GB" sz="1050" dirty="0" smtClean="0">
                <a:solidFill>
                  <a:srgbClr val="395764"/>
                </a:solidFill>
                <a:latin typeface="Alte Haas Grotesk"/>
              </a:rPr>
              <a:t>Service</a:t>
            </a:r>
          </a:p>
          <a:p>
            <a:pPr algn="ctr"/>
            <a:r>
              <a:rPr lang="en-GB" sz="1050" dirty="0" smtClean="0">
                <a:solidFill>
                  <a:srgbClr val="395764"/>
                </a:solidFill>
                <a:latin typeface="Alte Haas Grotesk"/>
              </a:rPr>
              <a:t>Standards</a:t>
            </a:r>
            <a:endParaRPr lang="en-GB" sz="1050" dirty="0">
              <a:solidFill>
                <a:srgbClr val="395764"/>
              </a:solidFill>
              <a:latin typeface="Alte Haas Grotesk"/>
            </a:endParaRPr>
          </a:p>
        </p:txBody>
      </p:sp>
      <p:sp>
        <p:nvSpPr>
          <p:cNvPr id="40" name="Rectangle 39"/>
          <p:cNvSpPr/>
          <p:nvPr/>
        </p:nvSpPr>
        <p:spPr>
          <a:xfrm>
            <a:off x="3372964" y="2325137"/>
            <a:ext cx="1453615" cy="738664"/>
          </a:xfrm>
          <a:prstGeom prst="rect">
            <a:avLst/>
          </a:prstGeom>
        </p:spPr>
        <p:txBody>
          <a:bodyPr wrap="square">
            <a:spAutoFit/>
          </a:bodyPr>
          <a:lstStyle/>
          <a:p>
            <a:pPr lvl="0" algn="ctr"/>
            <a:r>
              <a:rPr lang="en-GB" sz="1050" dirty="0" smtClean="0">
                <a:solidFill>
                  <a:srgbClr val="395764"/>
                </a:solidFill>
                <a:latin typeface="Alte Haas Grotesk"/>
              </a:rPr>
              <a:t>NHS Long Term </a:t>
            </a:r>
          </a:p>
          <a:p>
            <a:pPr lvl="0" algn="ctr"/>
            <a:r>
              <a:rPr lang="en-GB" sz="1050" dirty="0" smtClean="0">
                <a:solidFill>
                  <a:srgbClr val="395764"/>
                </a:solidFill>
                <a:latin typeface="Alte Haas Grotesk"/>
              </a:rPr>
              <a:t>Plan – GP Quality</a:t>
            </a:r>
          </a:p>
          <a:p>
            <a:pPr lvl="0" algn="ctr"/>
            <a:r>
              <a:rPr lang="en-GB" sz="1050" dirty="0" smtClean="0">
                <a:solidFill>
                  <a:srgbClr val="395764"/>
                </a:solidFill>
                <a:latin typeface="Alte Haas Grotesk"/>
              </a:rPr>
              <a:t>Marks (and YP </a:t>
            </a:r>
          </a:p>
          <a:p>
            <a:pPr lvl="0" algn="ctr"/>
            <a:r>
              <a:rPr lang="en-GB" sz="1050" dirty="0" smtClean="0">
                <a:solidFill>
                  <a:srgbClr val="395764"/>
                </a:solidFill>
                <a:latin typeface="Alte Haas Grotesk"/>
              </a:rPr>
              <a:t>Tool Kit )</a:t>
            </a:r>
            <a:endParaRPr lang="en-GB" sz="1050" dirty="0">
              <a:solidFill>
                <a:srgbClr val="395764"/>
              </a:solidFill>
              <a:latin typeface="Alte Haas Grotesk"/>
            </a:endParaRPr>
          </a:p>
        </p:txBody>
      </p:sp>
      <p:sp>
        <p:nvSpPr>
          <p:cNvPr id="41" name="Rectangle 40"/>
          <p:cNvSpPr/>
          <p:nvPr/>
        </p:nvSpPr>
        <p:spPr>
          <a:xfrm>
            <a:off x="3403833" y="3407999"/>
            <a:ext cx="1423640" cy="738664"/>
          </a:xfrm>
          <a:prstGeom prst="rect">
            <a:avLst/>
          </a:prstGeom>
        </p:spPr>
        <p:txBody>
          <a:bodyPr wrap="square">
            <a:spAutoFit/>
          </a:bodyPr>
          <a:lstStyle/>
          <a:p>
            <a:pPr algn="ctr"/>
            <a:r>
              <a:rPr lang="en-GB" sz="1050" dirty="0" smtClean="0">
                <a:solidFill>
                  <a:srgbClr val="395764"/>
                </a:solidFill>
                <a:latin typeface="Alte Haas Grotesk"/>
              </a:rPr>
              <a:t>LCO &amp;</a:t>
            </a:r>
          </a:p>
          <a:p>
            <a:pPr algn="ctr"/>
            <a:r>
              <a:rPr lang="en-GB" sz="1050" dirty="0" smtClean="0">
                <a:solidFill>
                  <a:srgbClr val="395764"/>
                </a:solidFill>
                <a:latin typeface="Alte Haas Grotesk"/>
              </a:rPr>
              <a:t>Neighbourhoods </a:t>
            </a:r>
          </a:p>
          <a:p>
            <a:pPr algn="ctr"/>
            <a:r>
              <a:rPr lang="en-GB" sz="1050" dirty="0" smtClean="0">
                <a:solidFill>
                  <a:srgbClr val="395764"/>
                </a:solidFill>
                <a:latin typeface="Alte Haas Grotesk"/>
              </a:rPr>
              <a:t>Development </a:t>
            </a:r>
          </a:p>
          <a:p>
            <a:pPr algn="ctr"/>
            <a:r>
              <a:rPr lang="en-GB" sz="1050" dirty="0" smtClean="0">
                <a:solidFill>
                  <a:srgbClr val="395764"/>
                </a:solidFill>
                <a:latin typeface="Alte Haas Grotesk"/>
              </a:rPr>
              <a:t>Work</a:t>
            </a:r>
            <a:endParaRPr lang="en-GB" sz="1050" dirty="0">
              <a:solidFill>
                <a:srgbClr val="395764"/>
              </a:solidFill>
              <a:latin typeface="Alte Haas Grotesk"/>
            </a:endParaRPr>
          </a:p>
        </p:txBody>
      </p:sp>
      <p:sp>
        <p:nvSpPr>
          <p:cNvPr id="43" name="Rectangle 42"/>
          <p:cNvSpPr/>
          <p:nvPr/>
        </p:nvSpPr>
        <p:spPr>
          <a:xfrm>
            <a:off x="3371175" y="4518303"/>
            <a:ext cx="1423640" cy="577081"/>
          </a:xfrm>
          <a:prstGeom prst="rect">
            <a:avLst/>
          </a:prstGeom>
        </p:spPr>
        <p:txBody>
          <a:bodyPr wrap="square">
            <a:spAutoFit/>
          </a:bodyPr>
          <a:lstStyle/>
          <a:p>
            <a:pPr algn="ctr"/>
            <a:r>
              <a:rPr lang="en-GB" sz="1050" dirty="0" smtClean="0">
                <a:solidFill>
                  <a:srgbClr val="395764"/>
                </a:solidFill>
                <a:latin typeface="Alte Haas Grotesk"/>
              </a:rPr>
              <a:t>Carers as </a:t>
            </a:r>
          </a:p>
          <a:p>
            <a:pPr algn="ctr"/>
            <a:r>
              <a:rPr lang="en-GB" sz="1050" dirty="0" smtClean="0">
                <a:solidFill>
                  <a:srgbClr val="395764"/>
                </a:solidFill>
                <a:latin typeface="Alte Haas Grotesk"/>
              </a:rPr>
              <a:t>Experts in</a:t>
            </a:r>
          </a:p>
          <a:p>
            <a:pPr algn="ctr"/>
            <a:r>
              <a:rPr lang="en-GB" sz="1050" dirty="0" smtClean="0">
                <a:solidFill>
                  <a:srgbClr val="395764"/>
                </a:solidFill>
                <a:latin typeface="Alte Haas Grotesk"/>
              </a:rPr>
              <a:t>MDT Process</a:t>
            </a:r>
            <a:endParaRPr lang="en-GB" sz="1050" dirty="0">
              <a:solidFill>
                <a:srgbClr val="395764"/>
              </a:solidFill>
              <a:latin typeface="Alte Haas Grotesk"/>
            </a:endParaRPr>
          </a:p>
        </p:txBody>
      </p:sp>
      <p:sp>
        <p:nvSpPr>
          <p:cNvPr id="49" name="Rectangle 48"/>
          <p:cNvSpPr/>
          <p:nvPr/>
        </p:nvSpPr>
        <p:spPr>
          <a:xfrm>
            <a:off x="6141651" y="2259168"/>
            <a:ext cx="1423640" cy="900246"/>
          </a:xfrm>
          <a:prstGeom prst="rect">
            <a:avLst/>
          </a:prstGeom>
        </p:spPr>
        <p:txBody>
          <a:bodyPr wrap="square">
            <a:spAutoFit/>
          </a:bodyPr>
          <a:lstStyle/>
          <a:p>
            <a:pPr algn="ctr"/>
            <a:r>
              <a:rPr lang="en-GB" sz="1050" dirty="0" smtClean="0">
                <a:solidFill>
                  <a:srgbClr val="395764"/>
                </a:solidFill>
                <a:latin typeface="Alte Haas Grotesk"/>
              </a:rPr>
              <a:t>GM Exemplar</a:t>
            </a:r>
          </a:p>
          <a:p>
            <a:pPr algn="ctr"/>
            <a:r>
              <a:rPr lang="en-GB" sz="1050" dirty="0" smtClean="0">
                <a:solidFill>
                  <a:srgbClr val="395764"/>
                </a:solidFill>
                <a:latin typeface="Alte Haas Grotesk"/>
              </a:rPr>
              <a:t>Model </a:t>
            </a:r>
          </a:p>
          <a:p>
            <a:pPr algn="ctr"/>
            <a:r>
              <a:rPr lang="en-GB" sz="1050" dirty="0" smtClean="0">
                <a:solidFill>
                  <a:srgbClr val="395764"/>
                </a:solidFill>
                <a:latin typeface="Alte Haas Grotesk"/>
              </a:rPr>
              <a:t>Costings &amp; </a:t>
            </a:r>
          </a:p>
          <a:p>
            <a:pPr algn="ctr"/>
            <a:r>
              <a:rPr lang="en-GB" sz="1050" dirty="0" smtClean="0">
                <a:solidFill>
                  <a:srgbClr val="395764"/>
                </a:solidFill>
                <a:latin typeface="Alte Haas Grotesk"/>
              </a:rPr>
              <a:t>NW ADASS Stocktake</a:t>
            </a:r>
            <a:endParaRPr lang="en-GB" sz="1050" dirty="0">
              <a:solidFill>
                <a:srgbClr val="395764"/>
              </a:solidFill>
              <a:latin typeface="Alte Haas Grotesk"/>
            </a:endParaRPr>
          </a:p>
        </p:txBody>
      </p:sp>
      <p:sp>
        <p:nvSpPr>
          <p:cNvPr id="55" name="Rectangle 54"/>
          <p:cNvSpPr/>
          <p:nvPr/>
        </p:nvSpPr>
        <p:spPr>
          <a:xfrm>
            <a:off x="7522226" y="2992784"/>
            <a:ext cx="1423640" cy="738664"/>
          </a:xfrm>
          <a:prstGeom prst="rect">
            <a:avLst/>
          </a:prstGeom>
        </p:spPr>
        <p:txBody>
          <a:bodyPr wrap="square">
            <a:spAutoFit/>
          </a:bodyPr>
          <a:lstStyle/>
          <a:p>
            <a:pPr algn="ctr"/>
            <a:r>
              <a:rPr lang="en-GB" sz="1050" dirty="0" smtClean="0">
                <a:solidFill>
                  <a:srgbClr val="395764"/>
                </a:solidFill>
                <a:latin typeface="Alte Haas Grotesk"/>
              </a:rPr>
              <a:t>GM Support </a:t>
            </a:r>
          </a:p>
          <a:p>
            <a:pPr algn="ctr"/>
            <a:r>
              <a:rPr lang="en-GB" sz="1050" dirty="0" smtClean="0">
                <a:solidFill>
                  <a:srgbClr val="395764"/>
                </a:solidFill>
                <a:latin typeface="Alte Haas Grotesk"/>
              </a:rPr>
              <a:t>For Carer </a:t>
            </a:r>
          </a:p>
          <a:p>
            <a:pPr algn="ctr"/>
            <a:r>
              <a:rPr lang="en-GB" sz="1050" dirty="0" smtClean="0">
                <a:solidFill>
                  <a:srgbClr val="395764"/>
                </a:solidFill>
                <a:latin typeface="Alte Haas Grotesk"/>
              </a:rPr>
              <a:t>Programme </a:t>
            </a:r>
          </a:p>
          <a:p>
            <a:pPr algn="ctr"/>
            <a:r>
              <a:rPr lang="en-GB" sz="1050" dirty="0" smtClean="0">
                <a:solidFill>
                  <a:srgbClr val="395764"/>
                </a:solidFill>
                <a:latin typeface="Alte Haas Grotesk"/>
              </a:rPr>
              <a:t>Must Do’s</a:t>
            </a:r>
          </a:p>
        </p:txBody>
      </p:sp>
      <p:sp>
        <p:nvSpPr>
          <p:cNvPr id="47" name="Rectangle 46"/>
          <p:cNvSpPr/>
          <p:nvPr/>
        </p:nvSpPr>
        <p:spPr>
          <a:xfrm>
            <a:off x="4820867" y="3143990"/>
            <a:ext cx="1423640" cy="577081"/>
          </a:xfrm>
          <a:prstGeom prst="rect">
            <a:avLst/>
          </a:prstGeom>
        </p:spPr>
        <p:txBody>
          <a:bodyPr wrap="square">
            <a:spAutoFit/>
          </a:bodyPr>
          <a:lstStyle/>
          <a:p>
            <a:pPr algn="ctr"/>
            <a:r>
              <a:rPr lang="en-GB" sz="1050" dirty="0" smtClean="0">
                <a:solidFill>
                  <a:srgbClr val="395764"/>
                </a:solidFill>
                <a:latin typeface="Alte Haas Grotesk"/>
              </a:rPr>
              <a:t>Secondary Care </a:t>
            </a:r>
          </a:p>
          <a:p>
            <a:pPr algn="ctr"/>
            <a:r>
              <a:rPr lang="en-GB" sz="1050" dirty="0" smtClean="0">
                <a:solidFill>
                  <a:srgbClr val="395764"/>
                </a:solidFill>
                <a:latin typeface="Alte Haas Grotesk"/>
              </a:rPr>
              <a:t>and Carer Group meeting </a:t>
            </a:r>
          </a:p>
        </p:txBody>
      </p:sp>
      <p:sp>
        <p:nvSpPr>
          <p:cNvPr id="48" name="Rectangle 47"/>
          <p:cNvSpPr/>
          <p:nvPr/>
        </p:nvSpPr>
        <p:spPr>
          <a:xfrm>
            <a:off x="4864667" y="1882792"/>
            <a:ext cx="1199848" cy="430887"/>
          </a:xfrm>
          <a:prstGeom prst="rect">
            <a:avLst/>
          </a:prstGeom>
        </p:spPr>
        <p:txBody>
          <a:bodyPr wrap="square">
            <a:spAutoFit/>
          </a:bodyPr>
          <a:lstStyle/>
          <a:p>
            <a:pPr algn="ctr"/>
            <a:r>
              <a:rPr lang="en-GB" sz="1100" b="1" dirty="0" smtClean="0">
                <a:solidFill>
                  <a:schemeClr val="bg1"/>
                </a:solidFill>
                <a:latin typeface="Alte Haas Grotesk"/>
              </a:rPr>
              <a:t>Secondary Care &amp; Carers</a:t>
            </a:r>
            <a:endParaRPr lang="en-GB" sz="1100" b="1" dirty="0">
              <a:solidFill>
                <a:schemeClr val="bg1"/>
              </a:solidFill>
              <a:latin typeface="Alte Haas Grotesk"/>
            </a:endParaRPr>
          </a:p>
        </p:txBody>
      </p:sp>
      <p:sp>
        <p:nvSpPr>
          <p:cNvPr id="37" name="Rectangle 36"/>
          <p:cNvSpPr/>
          <p:nvPr/>
        </p:nvSpPr>
        <p:spPr>
          <a:xfrm>
            <a:off x="661394" y="1392139"/>
            <a:ext cx="1199848" cy="261610"/>
          </a:xfrm>
          <a:prstGeom prst="rect">
            <a:avLst/>
          </a:prstGeom>
        </p:spPr>
        <p:txBody>
          <a:bodyPr wrap="square">
            <a:spAutoFit/>
          </a:bodyPr>
          <a:lstStyle/>
          <a:p>
            <a:pPr algn="ctr"/>
            <a:r>
              <a:rPr lang="en-GB" sz="1100" b="1" dirty="0" smtClean="0">
                <a:solidFill>
                  <a:schemeClr val="bg1"/>
                </a:solidFill>
                <a:latin typeface="Alte Haas Grotesk"/>
              </a:rPr>
              <a:t>Commissioner</a:t>
            </a:r>
            <a:endParaRPr lang="en-GB" sz="1100" b="1" dirty="0">
              <a:solidFill>
                <a:schemeClr val="bg1"/>
              </a:solidFill>
              <a:latin typeface="Alte Haas Grotesk"/>
            </a:endParaRPr>
          </a:p>
        </p:txBody>
      </p:sp>
      <p:sp>
        <p:nvSpPr>
          <p:cNvPr id="39" name="Rectangle 38"/>
          <p:cNvSpPr/>
          <p:nvPr/>
        </p:nvSpPr>
        <p:spPr>
          <a:xfrm>
            <a:off x="2056186" y="1915542"/>
            <a:ext cx="1192231" cy="600164"/>
          </a:xfrm>
          <a:prstGeom prst="rect">
            <a:avLst/>
          </a:prstGeom>
        </p:spPr>
        <p:txBody>
          <a:bodyPr wrap="square">
            <a:spAutoFit/>
          </a:bodyPr>
          <a:lstStyle/>
          <a:p>
            <a:pPr algn="ctr"/>
            <a:r>
              <a:rPr lang="en-GB" sz="1100" b="1" dirty="0" smtClean="0">
                <a:solidFill>
                  <a:schemeClr val="bg1"/>
                </a:solidFill>
                <a:latin typeface="Alte Haas Grotesk"/>
              </a:rPr>
              <a:t>Young Carers &amp; Young Adult </a:t>
            </a:r>
          </a:p>
          <a:p>
            <a:pPr algn="ctr"/>
            <a:r>
              <a:rPr lang="en-GB" sz="1100" b="1" dirty="0" smtClean="0">
                <a:solidFill>
                  <a:schemeClr val="bg1"/>
                </a:solidFill>
                <a:latin typeface="Alte Haas Grotesk"/>
              </a:rPr>
              <a:t>Carers</a:t>
            </a:r>
            <a:endParaRPr lang="en-GB" sz="1100" b="1" dirty="0">
              <a:solidFill>
                <a:schemeClr val="bg1"/>
              </a:solidFill>
              <a:latin typeface="Alte Haas Grotesk"/>
            </a:endParaRPr>
          </a:p>
        </p:txBody>
      </p:sp>
      <p:sp>
        <p:nvSpPr>
          <p:cNvPr id="46" name="Rectangle 45"/>
          <p:cNvSpPr/>
          <p:nvPr/>
        </p:nvSpPr>
        <p:spPr>
          <a:xfrm>
            <a:off x="3482682" y="1181726"/>
            <a:ext cx="1268932" cy="738664"/>
          </a:xfrm>
          <a:prstGeom prst="rect">
            <a:avLst/>
          </a:prstGeom>
        </p:spPr>
        <p:txBody>
          <a:bodyPr wrap="square">
            <a:spAutoFit/>
          </a:bodyPr>
          <a:lstStyle/>
          <a:p>
            <a:pPr algn="ctr"/>
            <a:r>
              <a:rPr lang="en-GB" sz="1050" b="1" dirty="0" smtClean="0">
                <a:solidFill>
                  <a:schemeClr val="bg1"/>
                </a:solidFill>
                <a:latin typeface="Alte Haas Grotesk"/>
              </a:rPr>
              <a:t>Primary Care, Neighbourhoods</a:t>
            </a:r>
          </a:p>
          <a:p>
            <a:pPr algn="ctr"/>
            <a:r>
              <a:rPr lang="en-GB" sz="1050" b="1" dirty="0" smtClean="0">
                <a:solidFill>
                  <a:schemeClr val="bg1"/>
                </a:solidFill>
                <a:latin typeface="Alte Haas Grotesk"/>
              </a:rPr>
              <a:t>&amp;</a:t>
            </a:r>
          </a:p>
          <a:p>
            <a:pPr algn="ctr"/>
            <a:r>
              <a:rPr lang="en-GB" sz="1050" b="1" dirty="0" smtClean="0">
                <a:solidFill>
                  <a:schemeClr val="bg1"/>
                </a:solidFill>
                <a:latin typeface="Alte Haas Grotesk"/>
              </a:rPr>
              <a:t>LCOs</a:t>
            </a:r>
          </a:p>
        </p:txBody>
      </p:sp>
      <p:sp>
        <p:nvSpPr>
          <p:cNvPr id="66" name="Rectangle 65"/>
          <p:cNvSpPr/>
          <p:nvPr/>
        </p:nvSpPr>
        <p:spPr>
          <a:xfrm>
            <a:off x="7627905" y="1963014"/>
            <a:ext cx="1199848" cy="461665"/>
          </a:xfrm>
          <a:prstGeom prst="rect">
            <a:avLst/>
          </a:prstGeom>
        </p:spPr>
        <p:txBody>
          <a:bodyPr wrap="square">
            <a:spAutoFit/>
          </a:bodyPr>
          <a:lstStyle/>
          <a:p>
            <a:pPr algn="ctr"/>
            <a:r>
              <a:rPr lang="en-GB" sz="1200" b="1" dirty="0" smtClean="0">
                <a:solidFill>
                  <a:schemeClr val="bg1"/>
                </a:solidFill>
                <a:latin typeface="Alte Haas Grotesk"/>
              </a:rPr>
              <a:t>GM Strategic Carers Group</a:t>
            </a:r>
            <a:endParaRPr lang="en-GB" sz="1200" b="1" dirty="0">
              <a:solidFill>
                <a:schemeClr val="bg1"/>
              </a:solidFill>
              <a:latin typeface="Alte Haas Grotesk"/>
            </a:endParaRPr>
          </a:p>
        </p:txBody>
      </p:sp>
      <p:sp>
        <p:nvSpPr>
          <p:cNvPr id="30" name="Rectangle 29"/>
          <p:cNvSpPr/>
          <p:nvPr/>
        </p:nvSpPr>
        <p:spPr>
          <a:xfrm>
            <a:off x="6265227" y="1282628"/>
            <a:ext cx="1199848" cy="430887"/>
          </a:xfrm>
          <a:prstGeom prst="rect">
            <a:avLst/>
          </a:prstGeom>
        </p:spPr>
        <p:txBody>
          <a:bodyPr wrap="square">
            <a:spAutoFit/>
          </a:bodyPr>
          <a:lstStyle/>
          <a:p>
            <a:pPr algn="ctr"/>
            <a:r>
              <a:rPr lang="en-GB" sz="1100" b="1" dirty="0" smtClean="0">
                <a:solidFill>
                  <a:schemeClr val="bg1"/>
                </a:solidFill>
                <a:latin typeface="Alte Haas Grotesk"/>
              </a:rPr>
              <a:t>GM Carers </a:t>
            </a:r>
          </a:p>
          <a:p>
            <a:pPr algn="ctr"/>
            <a:r>
              <a:rPr lang="en-GB" sz="1100" b="1" dirty="0" smtClean="0">
                <a:solidFill>
                  <a:schemeClr val="bg1"/>
                </a:solidFill>
                <a:latin typeface="Alte Haas Grotesk"/>
              </a:rPr>
              <a:t>Partnership</a:t>
            </a:r>
            <a:endParaRPr lang="en-GB" sz="1100" b="1" dirty="0">
              <a:solidFill>
                <a:schemeClr val="bg1"/>
              </a:solidFill>
              <a:latin typeface="Alte Haas Grotesk"/>
            </a:endParaRPr>
          </a:p>
        </p:txBody>
      </p:sp>
      <p:pic>
        <p:nvPicPr>
          <p:cNvPr id="32" name="Picture 1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0000"/>
          <a:stretch/>
        </p:blipFill>
        <p:spPr bwMode="auto">
          <a:xfrm>
            <a:off x="5954628" y="3314491"/>
            <a:ext cx="1838325" cy="114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1"/>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49931"/>
          <a:stretch/>
        </p:blipFill>
        <p:spPr bwMode="auto">
          <a:xfrm>
            <a:off x="1926312" y="4076016"/>
            <a:ext cx="1581526" cy="137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43"/>
          <p:cNvSpPr/>
          <p:nvPr/>
        </p:nvSpPr>
        <p:spPr>
          <a:xfrm>
            <a:off x="2090125" y="4340284"/>
            <a:ext cx="1204635" cy="738664"/>
          </a:xfrm>
          <a:prstGeom prst="rect">
            <a:avLst/>
          </a:prstGeom>
        </p:spPr>
        <p:txBody>
          <a:bodyPr wrap="square">
            <a:spAutoFit/>
          </a:bodyPr>
          <a:lstStyle/>
          <a:p>
            <a:pPr algn="ctr"/>
            <a:r>
              <a:rPr lang="en-GB" sz="1050" dirty="0" smtClean="0">
                <a:solidFill>
                  <a:srgbClr val="395764"/>
                </a:solidFill>
                <a:latin typeface="Alte Haas Grotesk"/>
              </a:rPr>
              <a:t>Funding plan for</a:t>
            </a:r>
          </a:p>
          <a:p>
            <a:pPr algn="ctr"/>
            <a:r>
              <a:rPr lang="en-GB" sz="1050" dirty="0" smtClean="0">
                <a:solidFill>
                  <a:srgbClr val="395764"/>
                </a:solidFill>
                <a:latin typeface="Alte Haas Grotesk"/>
              </a:rPr>
              <a:t>Young Carers </a:t>
            </a:r>
          </a:p>
          <a:p>
            <a:pPr algn="ctr"/>
            <a:r>
              <a:rPr lang="en-GB" sz="1050" dirty="0" smtClean="0">
                <a:solidFill>
                  <a:srgbClr val="395764"/>
                </a:solidFill>
                <a:latin typeface="Alte Haas Grotesk"/>
              </a:rPr>
              <a:t>Digital</a:t>
            </a:r>
            <a:r>
              <a:rPr lang="en-GB" sz="1050" dirty="0">
                <a:solidFill>
                  <a:srgbClr val="395764"/>
                </a:solidFill>
                <a:latin typeface="Alte Haas Grotesk"/>
              </a:rPr>
              <a:t> </a:t>
            </a:r>
            <a:r>
              <a:rPr lang="en-GB" sz="1050" dirty="0" smtClean="0">
                <a:solidFill>
                  <a:srgbClr val="395764"/>
                </a:solidFill>
                <a:latin typeface="Alte Haas Grotesk"/>
              </a:rPr>
              <a:t>Portal for </a:t>
            </a:r>
            <a:r>
              <a:rPr lang="en-GB" sz="1050" dirty="0">
                <a:solidFill>
                  <a:srgbClr val="395764"/>
                </a:solidFill>
                <a:latin typeface="Alte Haas Grotesk"/>
              </a:rPr>
              <a:t>Best Practice</a:t>
            </a:r>
          </a:p>
        </p:txBody>
      </p:sp>
      <p:pic>
        <p:nvPicPr>
          <p:cNvPr id="50" name="Picture 11"/>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49931"/>
          <a:stretch/>
        </p:blipFill>
        <p:spPr bwMode="auto">
          <a:xfrm>
            <a:off x="1923047" y="5294262"/>
            <a:ext cx="1581526" cy="137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p:cNvSpPr/>
          <p:nvPr/>
        </p:nvSpPr>
        <p:spPr>
          <a:xfrm>
            <a:off x="485538" y="5655356"/>
            <a:ext cx="1423640" cy="577081"/>
          </a:xfrm>
          <a:prstGeom prst="rect">
            <a:avLst/>
          </a:prstGeom>
        </p:spPr>
        <p:txBody>
          <a:bodyPr wrap="square">
            <a:spAutoFit/>
          </a:bodyPr>
          <a:lstStyle/>
          <a:p>
            <a:pPr algn="ctr"/>
            <a:r>
              <a:rPr lang="en-GB" sz="1050" dirty="0" smtClean="0">
                <a:solidFill>
                  <a:srgbClr val="395764"/>
                </a:solidFill>
                <a:latin typeface="Alte Haas Grotesk"/>
              </a:rPr>
              <a:t>Communication</a:t>
            </a:r>
          </a:p>
          <a:p>
            <a:pPr algn="ctr"/>
            <a:r>
              <a:rPr lang="en-GB" sz="1050" dirty="0" smtClean="0">
                <a:solidFill>
                  <a:srgbClr val="395764"/>
                </a:solidFill>
                <a:latin typeface="Alte Haas Grotesk"/>
              </a:rPr>
              <a:t>And Information </a:t>
            </a:r>
          </a:p>
          <a:p>
            <a:pPr algn="ctr"/>
            <a:r>
              <a:rPr lang="en-GB" sz="1050" dirty="0" smtClean="0">
                <a:solidFill>
                  <a:srgbClr val="395764"/>
                </a:solidFill>
                <a:latin typeface="Alte Haas Grotesk"/>
              </a:rPr>
              <a:t>Programme </a:t>
            </a:r>
            <a:endParaRPr lang="en-GB" sz="1050" dirty="0">
              <a:solidFill>
                <a:srgbClr val="395764"/>
              </a:solidFill>
              <a:latin typeface="Alte Haas Grotesk"/>
            </a:endParaRPr>
          </a:p>
        </p:txBody>
      </p:sp>
      <p:sp>
        <p:nvSpPr>
          <p:cNvPr id="52" name="Rectangle 51"/>
          <p:cNvSpPr/>
          <p:nvPr/>
        </p:nvSpPr>
        <p:spPr>
          <a:xfrm>
            <a:off x="2030842" y="5436270"/>
            <a:ext cx="1289796" cy="900246"/>
          </a:xfrm>
          <a:prstGeom prst="rect">
            <a:avLst/>
          </a:prstGeom>
        </p:spPr>
        <p:txBody>
          <a:bodyPr wrap="square">
            <a:spAutoFit/>
          </a:bodyPr>
          <a:lstStyle/>
          <a:p>
            <a:pPr algn="ctr"/>
            <a:r>
              <a:rPr lang="en-GB" sz="1050" dirty="0" smtClean="0">
                <a:solidFill>
                  <a:srgbClr val="395764"/>
                </a:solidFill>
                <a:latin typeface="Alte Haas Grotesk"/>
              </a:rPr>
              <a:t>Delivery of </a:t>
            </a:r>
          </a:p>
          <a:p>
            <a:pPr algn="ctr"/>
            <a:r>
              <a:rPr lang="en-GB" sz="1050" dirty="0" smtClean="0">
                <a:solidFill>
                  <a:srgbClr val="395764"/>
                </a:solidFill>
                <a:latin typeface="Alte Haas Grotesk"/>
              </a:rPr>
              <a:t>Young Carers </a:t>
            </a:r>
          </a:p>
          <a:p>
            <a:pPr algn="ctr"/>
            <a:r>
              <a:rPr lang="en-GB" sz="1050" dirty="0" smtClean="0">
                <a:solidFill>
                  <a:srgbClr val="395764"/>
                </a:solidFill>
                <a:latin typeface="Alte Haas Grotesk"/>
              </a:rPr>
              <a:t>Objectives (</a:t>
            </a:r>
            <a:r>
              <a:rPr lang="en-GB" sz="1050" dirty="0" err="1" smtClean="0">
                <a:solidFill>
                  <a:srgbClr val="395764"/>
                </a:solidFill>
                <a:latin typeface="Alte Haas Grotesk"/>
              </a:rPr>
              <a:t>inc</a:t>
            </a:r>
            <a:r>
              <a:rPr lang="en-GB" sz="1050" dirty="0" smtClean="0">
                <a:solidFill>
                  <a:srgbClr val="395764"/>
                </a:solidFill>
                <a:latin typeface="Alte Haas Grotesk"/>
              </a:rPr>
              <a:t>  Engagement with Schools &amp; MH)</a:t>
            </a:r>
          </a:p>
        </p:txBody>
      </p:sp>
      <p:sp>
        <p:nvSpPr>
          <p:cNvPr id="53" name="Rectangle 52"/>
          <p:cNvSpPr/>
          <p:nvPr/>
        </p:nvSpPr>
        <p:spPr>
          <a:xfrm>
            <a:off x="6141651" y="3503651"/>
            <a:ext cx="1423640" cy="738664"/>
          </a:xfrm>
          <a:prstGeom prst="rect">
            <a:avLst/>
          </a:prstGeom>
        </p:spPr>
        <p:txBody>
          <a:bodyPr wrap="square">
            <a:spAutoFit/>
          </a:bodyPr>
          <a:lstStyle/>
          <a:p>
            <a:pPr algn="ctr"/>
            <a:r>
              <a:rPr lang="en-GB" sz="1050" dirty="0" smtClean="0">
                <a:solidFill>
                  <a:srgbClr val="395764"/>
                </a:solidFill>
                <a:latin typeface="Alte Haas Grotesk"/>
              </a:rPr>
              <a:t>Carers Led</a:t>
            </a:r>
          </a:p>
          <a:p>
            <a:pPr algn="ctr"/>
            <a:r>
              <a:rPr lang="en-GB" sz="1050" dirty="0" smtClean="0">
                <a:solidFill>
                  <a:srgbClr val="395764"/>
                </a:solidFill>
                <a:latin typeface="Alte Haas Grotesk"/>
              </a:rPr>
              <a:t>Confirm &amp; </a:t>
            </a:r>
          </a:p>
          <a:p>
            <a:pPr algn="ctr"/>
            <a:r>
              <a:rPr lang="en-GB" sz="1050" dirty="0" smtClean="0">
                <a:solidFill>
                  <a:srgbClr val="395764"/>
                </a:solidFill>
                <a:latin typeface="Alte Haas Grotesk"/>
              </a:rPr>
              <a:t>Challenge </a:t>
            </a:r>
          </a:p>
          <a:p>
            <a:pPr algn="ctr"/>
            <a:r>
              <a:rPr lang="en-GB" sz="1050" dirty="0" smtClean="0">
                <a:solidFill>
                  <a:srgbClr val="395764"/>
                </a:solidFill>
                <a:latin typeface="Alte Haas Grotesk"/>
              </a:rPr>
              <a:t>Session</a:t>
            </a:r>
            <a:endParaRPr lang="en-GB" sz="1050" dirty="0">
              <a:solidFill>
                <a:srgbClr val="395764"/>
              </a:solidFill>
              <a:latin typeface="Alte Haas Grotesk"/>
            </a:endParaRPr>
          </a:p>
        </p:txBody>
      </p:sp>
      <p:pic>
        <p:nvPicPr>
          <p:cNvPr id="56" name="Picture 1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0000"/>
          <a:stretch/>
        </p:blipFill>
        <p:spPr bwMode="auto">
          <a:xfrm>
            <a:off x="5934308" y="4475772"/>
            <a:ext cx="1838325" cy="114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56"/>
          <p:cNvSpPr/>
          <p:nvPr/>
        </p:nvSpPr>
        <p:spPr>
          <a:xfrm>
            <a:off x="6131244" y="4634001"/>
            <a:ext cx="1423640" cy="1061829"/>
          </a:xfrm>
          <a:prstGeom prst="rect">
            <a:avLst/>
          </a:prstGeom>
        </p:spPr>
        <p:txBody>
          <a:bodyPr wrap="square">
            <a:spAutoFit/>
          </a:bodyPr>
          <a:lstStyle/>
          <a:p>
            <a:pPr algn="ctr"/>
            <a:r>
              <a:rPr lang="en-GB" sz="1050" dirty="0" smtClean="0">
                <a:solidFill>
                  <a:srgbClr val="395764"/>
                </a:solidFill>
                <a:latin typeface="Alte Haas Grotesk"/>
              </a:rPr>
              <a:t>Review of</a:t>
            </a:r>
          </a:p>
          <a:p>
            <a:pPr algn="ctr"/>
            <a:r>
              <a:rPr lang="en-GB" sz="1050" dirty="0" smtClean="0">
                <a:solidFill>
                  <a:srgbClr val="395764"/>
                </a:solidFill>
                <a:latin typeface="Alte Haas Grotesk"/>
              </a:rPr>
              <a:t>Each Localities Carer</a:t>
            </a:r>
          </a:p>
          <a:p>
            <a:pPr algn="ctr"/>
            <a:r>
              <a:rPr lang="en-GB" sz="1050" dirty="0" smtClean="0">
                <a:solidFill>
                  <a:srgbClr val="395764"/>
                </a:solidFill>
                <a:latin typeface="Alte Haas Grotesk"/>
              </a:rPr>
              <a:t>Partnership </a:t>
            </a:r>
          </a:p>
          <a:p>
            <a:pPr algn="ctr"/>
            <a:r>
              <a:rPr lang="en-GB" sz="1050" dirty="0" smtClean="0">
                <a:solidFill>
                  <a:srgbClr val="395764"/>
                </a:solidFill>
                <a:latin typeface="Alte Haas Grotesk"/>
              </a:rPr>
              <a:t>Boards</a:t>
            </a:r>
          </a:p>
          <a:p>
            <a:pPr algn="ctr"/>
            <a:endParaRPr lang="en-GB" sz="1050" dirty="0">
              <a:solidFill>
                <a:srgbClr val="395764"/>
              </a:solidFill>
              <a:latin typeface="Alte Haas Grotesk"/>
            </a:endParaRPr>
          </a:p>
        </p:txBody>
      </p:sp>
      <p:pic>
        <p:nvPicPr>
          <p:cNvPr id="58" name="Picture 14"/>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0000"/>
          <a:stretch/>
        </p:blipFill>
        <p:spPr bwMode="auto">
          <a:xfrm>
            <a:off x="7432392" y="3994143"/>
            <a:ext cx="16002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p:cNvSpPr/>
          <p:nvPr/>
        </p:nvSpPr>
        <p:spPr>
          <a:xfrm>
            <a:off x="7597235" y="4211761"/>
            <a:ext cx="1299526" cy="738664"/>
          </a:xfrm>
          <a:prstGeom prst="rect">
            <a:avLst/>
          </a:prstGeom>
        </p:spPr>
        <p:txBody>
          <a:bodyPr wrap="square">
            <a:spAutoFit/>
          </a:bodyPr>
          <a:lstStyle/>
          <a:p>
            <a:pPr algn="ctr"/>
            <a:r>
              <a:rPr lang="en-GB" sz="1050" dirty="0" smtClean="0">
                <a:solidFill>
                  <a:srgbClr val="395764"/>
                </a:solidFill>
                <a:latin typeface="Alte Haas Grotesk"/>
              </a:rPr>
              <a:t>Governance </a:t>
            </a:r>
            <a:r>
              <a:rPr lang="en-GB" sz="1050" dirty="0">
                <a:solidFill>
                  <a:srgbClr val="395764"/>
                </a:solidFill>
                <a:latin typeface="Alte Haas Grotesk"/>
              </a:rPr>
              <a:t>r</a:t>
            </a:r>
            <a:r>
              <a:rPr lang="en-GB" sz="1050" dirty="0" smtClean="0">
                <a:solidFill>
                  <a:srgbClr val="395764"/>
                </a:solidFill>
                <a:latin typeface="Alte Haas Grotesk"/>
              </a:rPr>
              <a:t>edesign &amp; BAU </a:t>
            </a:r>
            <a:r>
              <a:rPr lang="en-GB" sz="1050" dirty="0">
                <a:solidFill>
                  <a:srgbClr val="395764"/>
                </a:solidFill>
                <a:latin typeface="Alte Haas Grotesk"/>
              </a:rPr>
              <a:t>Locality </a:t>
            </a:r>
          </a:p>
          <a:p>
            <a:pPr algn="ctr"/>
            <a:r>
              <a:rPr lang="en-GB" sz="1050" dirty="0">
                <a:solidFill>
                  <a:srgbClr val="395764"/>
                </a:solidFill>
                <a:latin typeface="Alte Haas Grotesk"/>
              </a:rPr>
              <a:t>Assurance</a:t>
            </a:r>
          </a:p>
        </p:txBody>
      </p:sp>
      <p:pic>
        <p:nvPicPr>
          <p:cNvPr id="60" name="Picture 14"/>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0000"/>
          <a:stretch/>
        </p:blipFill>
        <p:spPr bwMode="auto">
          <a:xfrm>
            <a:off x="7465075" y="5157509"/>
            <a:ext cx="16002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ectangle 60"/>
          <p:cNvSpPr/>
          <p:nvPr/>
        </p:nvSpPr>
        <p:spPr>
          <a:xfrm>
            <a:off x="7535032" y="5358824"/>
            <a:ext cx="1423640" cy="738664"/>
          </a:xfrm>
          <a:prstGeom prst="rect">
            <a:avLst/>
          </a:prstGeom>
        </p:spPr>
        <p:txBody>
          <a:bodyPr wrap="square">
            <a:spAutoFit/>
          </a:bodyPr>
          <a:lstStyle/>
          <a:p>
            <a:pPr algn="ctr"/>
            <a:r>
              <a:rPr lang="en-GB" sz="1050" dirty="0" smtClean="0">
                <a:solidFill>
                  <a:srgbClr val="395764"/>
                </a:solidFill>
                <a:latin typeface="Alte Haas Grotesk"/>
              </a:rPr>
              <a:t>Engagement </a:t>
            </a:r>
          </a:p>
          <a:p>
            <a:pPr algn="ctr"/>
            <a:r>
              <a:rPr lang="en-GB" sz="1050" dirty="0" smtClean="0">
                <a:solidFill>
                  <a:srgbClr val="395764"/>
                </a:solidFill>
                <a:latin typeface="Alte Haas Grotesk"/>
              </a:rPr>
              <a:t>with National Strategic</a:t>
            </a:r>
          </a:p>
          <a:p>
            <a:pPr algn="ctr"/>
            <a:r>
              <a:rPr lang="en-GB" sz="1050" dirty="0" smtClean="0">
                <a:solidFill>
                  <a:srgbClr val="395764"/>
                </a:solidFill>
                <a:latin typeface="Alte Haas Grotesk"/>
              </a:rPr>
              <a:t> Partners</a:t>
            </a:r>
          </a:p>
        </p:txBody>
      </p:sp>
      <p:pic>
        <p:nvPicPr>
          <p:cNvPr id="62" name="Picture 9"/>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49400"/>
          <a:stretch/>
        </p:blipFill>
        <p:spPr bwMode="auto">
          <a:xfrm>
            <a:off x="4676368" y="4057901"/>
            <a:ext cx="1629938" cy="128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Rectangle 62"/>
          <p:cNvSpPr/>
          <p:nvPr/>
        </p:nvSpPr>
        <p:spPr>
          <a:xfrm>
            <a:off x="4822059" y="4373514"/>
            <a:ext cx="1345470" cy="738664"/>
          </a:xfrm>
          <a:prstGeom prst="rect">
            <a:avLst/>
          </a:prstGeom>
        </p:spPr>
        <p:txBody>
          <a:bodyPr wrap="square">
            <a:spAutoFit/>
          </a:bodyPr>
          <a:lstStyle/>
          <a:p>
            <a:pPr algn="ctr"/>
            <a:r>
              <a:rPr lang="en-GB" sz="1050" dirty="0" smtClean="0">
                <a:solidFill>
                  <a:srgbClr val="395764"/>
                </a:solidFill>
                <a:latin typeface="Alte Haas Grotesk"/>
              </a:rPr>
              <a:t>Business Case </a:t>
            </a:r>
          </a:p>
          <a:p>
            <a:pPr algn="ctr"/>
            <a:r>
              <a:rPr lang="en-GB" sz="1050" dirty="0" smtClean="0">
                <a:solidFill>
                  <a:srgbClr val="395764"/>
                </a:solidFill>
                <a:latin typeface="Alte Haas Grotesk"/>
              </a:rPr>
              <a:t>and Options Appraisal Development</a:t>
            </a:r>
          </a:p>
        </p:txBody>
      </p:sp>
      <p:sp>
        <p:nvSpPr>
          <p:cNvPr id="64"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65"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Tree>
    <p:extLst>
      <p:ext uri="{BB962C8B-B14F-4D97-AF65-F5344CB8AC3E}">
        <p14:creationId xmlns:p14="http://schemas.microsoft.com/office/powerpoint/2010/main" val="1168804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147412" y="1534160"/>
            <a:ext cx="8783229" cy="4917440"/>
          </a:xfrm>
          <a:prstGeom prst="roundRect">
            <a:avLst>
              <a:gd name="adj" fmla="val 85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p>
            <a:r>
              <a:rPr lang="en-GB" dirty="0" smtClean="0">
                <a:solidFill>
                  <a:schemeClr val="tx1"/>
                </a:solidFill>
              </a:rPr>
              <a:t>WORKFORCE</a:t>
            </a:r>
            <a:endParaRPr lang="en-GB" dirty="0">
              <a:solidFill>
                <a:schemeClr val="tx1"/>
              </a:solidFill>
            </a:endParaRPr>
          </a:p>
        </p:txBody>
      </p:sp>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 y="1745119"/>
            <a:ext cx="8673980" cy="439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1806416" y="4257952"/>
            <a:ext cx="1444784" cy="369332"/>
          </a:xfrm>
          <a:prstGeom prst="rect">
            <a:avLst/>
          </a:prstGeom>
        </p:spPr>
        <p:txBody>
          <a:bodyPr wrap="square">
            <a:spAutoFit/>
          </a:bodyPr>
          <a:lstStyle/>
          <a:p>
            <a:pPr algn="ctr"/>
            <a:r>
              <a:rPr lang="en-GB" b="1" dirty="0" smtClean="0">
                <a:solidFill>
                  <a:srgbClr val="FFFFFF"/>
                </a:solidFill>
                <a:latin typeface="Alte Haas Grotesk"/>
              </a:rPr>
              <a:t>RECRUIT</a:t>
            </a:r>
            <a:endParaRPr lang="en-GB" b="1" dirty="0">
              <a:solidFill>
                <a:srgbClr val="FFFFFF"/>
              </a:solidFill>
              <a:latin typeface="Alte Haas Grotesk"/>
            </a:endParaRPr>
          </a:p>
        </p:txBody>
      </p:sp>
      <p:sp>
        <p:nvSpPr>
          <p:cNvPr id="28" name="Rectangle 27"/>
          <p:cNvSpPr/>
          <p:nvPr/>
        </p:nvSpPr>
        <p:spPr>
          <a:xfrm>
            <a:off x="589280" y="3254305"/>
            <a:ext cx="1206976" cy="1015663"/>
          </a:xfrm>
          <a:prstGeom prst="rect">
            <a:avLst/>
          </a:prstGeom>
        </p:spPr>
        <p:txBody>
          <a:bodyPr wrap="square">
            <a:spAutoFit/>
          </a:bodyPr>
          <a:lstStyle/>
          <a:p>
            <a:pPr algn="ctr"/>
            <a:r>
              <a:rPr lang="en-GB" sz="1200" b="1" dirty="0">
                <a:latin typeface="Alte Haas Grotesk"/>
              </a:rPr>
              <a:t>Best </a:t>
            </a:r>
            <a:r>
              <a:rPr lang="en-GB" sz="1200" b="1" dirty="0" smtClean="0">
                <a:latin typeface="Alte Haas Grotesk"/>
              </a:rPr>
              <a:t>Practice </a:t>
            </a:r>
            <a:r>
              <a:rPr lang="en-GB" sz="1200" b="1" dirty="0">
                <a:latin typeface="Alte Haas Grotesk"/>
              </a:rPr>
              <a:t>Recruitment Framework and Toolkit</a:t>
            </a:r>
          </a:p>
          <a:p>
            <a:pPr algn="ctr"/>
            <a:r>
              <a:rPr lang="en-GB" sz="1200" b="1" dirty="0">
                <a:latin typeface="Alte Haas Grotesk"/>
              </a:rPr>
              <a:t>Sept 2019</a:t>
            </a:r>
          </a:p>
        </p:txBody>
      </p:sp>
      <p:sp>
        <p:nvSpPr>
          <p:cNvPr id="29" name="Rectangle 28"/>
          <p:cNvSpPr/>
          <p:nvPr/>
        </p:nvSpPr>
        <p:spPr>
          <a:xfrm>
            <a:off x="1892254" y="2497127"/>
            <a:ext cx="1358946" cy="830997"/>
          </a:xfrm>
          <a:prstGeom prst="rect">
            <a:avLst/>
          </a:prstGeom>
        </p:spPr>
        <p:txBody>
          <a:bodyPr wrap="square">
            <a:spAutoFit/>
          </a:bodyPr>
          <a:lstStyle/>
          <a:p>
            <a:pPr algn="ctr"/>
            <a:r>
              <a:rPr lang="en-GB" sz="1200" b="1" dirty="0">
                <a:latin typeface="Alte Haas Grotesk"/>
              </a:rPr>
              <a:t>Blended </a:t>
            </a:r>
            <a:endParaRPr lang="en-GB" sz="1200" b="1" dirty="0" smtClean="0">
              <a:latin typeface="Alte Haas Grotesk"/>
            </a:endParaRPr>
          </a:p>
          <a:p>
            <a:pPr algn="ctr"/>
            <a:r>
              <a:rPr lang="en-GB" sz="1200" b="1" dirty="0" smtClean="0">
                <a:latin typeface="Alte Haas Grotesk"/>
              </a:rPr>
              <a:t>Roles </a:t>
            </a:r>
            <a:r>
              <a:rPr lang="en-GB" sz="1200" b="1" dirty="0">
                <a:latin typeface="Alte Haas Grotesk"/>
              </a:rPr>
              <a:t>in Operation</a:t>
            </a:r>
          </a:p>
          <a:p>
            <a:pPr algn="ctr"/>
            <a:r>
              <a:rPr lang="en-GB" sz="1200" b="1" dirty="0">
                <a:latin typeface="Alte Haas Grotesk"/>
              </a:rPr>
              <a:t>Aug 2019</a:t>
            </a:r>
          </a:p>
        </p:txBody>
      </p:sp>
      <p:sp>
        <p:nvSpPr>
          <p:cNvPr id="30" name="Rectangle 29"/>
          <p:cNvSpPr/>
          <p:nvPr/>
        </p:nvSpPr>
        <p:spPr>
          <a:xfrm>
            <a:off x="3166526" y="5083422"/>
            <a:ext cx="1444784" cy="369332"/>
          </a:xfrm>
          <a:prstGeom prst="rect">
            <a:avLst/>
          </a:prstGeom>
        </p:spPr>
        <p:txBody>
          <a:bodyPr wrap="square">
            <a:spAutoFit/>
          </a:bodyPr>
          <a:lstStyle/>
          <a:p>
            <a:pPr algn="ctr"/>
            <a:r>
              <a:rPr lang="en-GB" b="1" dirty="0" smtClean="0">
                <a:solidFill>
                  <a:srgbClr val="FFFFFF"/>
                </a:solidFill>
                <a:latin typeface="Alte Haas Grotesk"/>
              </a:rPr>
              <a:t>RETAIN</a:t>
            </a:r>
            <a:endParaRPr lang="en-GB" b="1" dirty="0">
              <a:solidFill>
                <a:srgbClr val="FFFFFF"/>
              </a:solidFill>
              <a:latin typeface="Alte Haas Grotesk"/>
            </a:endParaRPr>
          </a:p>
        </p:txBody>
      </p:sp>
      <p:sp>
        <p:nvSpPr>
          <p:cNvPr id="31" name="Rectangle 30"/>
          <p:cNvSpPr/>
          <p:nvPr/>
        </p:nvSpPr>
        <p:spPr>
          <a:xfrm>
            <a:off x="3228386" y="3344316"/>
            <a:ext cx="1290320" cy="830997"/>
          </a:xfrm>
          <a:prstGeom prst="rect">
            <a:avLst/>
          </a:prstGeom>
        </p:spPr>
        <p:txBody>
          <a:bodyPr wrap="square">
            <a:spAutoFit/>
          </a:bodyPr>
          <a:lstStyle/>
          <a:p>
            <a:pPr algn="ctr"/>
            <a:r>
              <a:rPr lang="en-GB" sz="1200" b="1" dirty="0">
                <a:latin typeface="Alte Haas Grotesk"/>
              </a:rPr>
              <a:t>Working Carer Locality Support</a:t>
            </a:r>
          </a:p>
          <a:p>
            <a:pPr algn="ctr"/>
            <a:r>
              <a:rPr lang="en-GB" sz="1200" b="1" dirty="0">
                <a:latin typeface="Alte Haas Grotesk"/>
              </a:rPr>
              <a:t>May 2019</a:t>
            </a:r>
          </a:p>
        </p:txBody>
      </p:sp>
      <p:sp>
        <p:nvSpPr>
          <p:cNvPr id="32" name="Rectangle 31"/>
          <p:cNvSpPr/>
          <p:nvPr/>
        </p:nvSpPr>
        <p:spPr>
          <a:xfrm>
            <a:off x="4490446" y="4006612"/>
            <a:ext cx="1473200" cy="1015663"/>
          </a:xfrm>
          <a:prstGeom prst="rect">
            <a:avLst/>
          </a:prstGeom>
        </p:spPr>
        <p:txBody>
          <a:bodyPr wrap="square">
            <a:spAutoFit/>
          </a:bodyPr>
          <a:lstStyle/>
          <a:p>
            <a:pPr algn="ctr"/>
            <a:r>
              <a:rPr lang="en-GB" sz="1200" b="1" dirty="0">
                <a:latin typeface="Alte Haas Grotesk"/>
              </a:rPr>
              <a:t>Induction </a:t>
            </a:r>
            <a:endParaRPr lang="en-GB" sz="1200" b="1" dirty="0" smtClean="0">
              <a:latin typeface="Alte Haas Grotesk"/>
            </a:endParaRPr>
          </a:p>
          <a:p>
            <a:pPr algn="ctr"/>
            <a:r>
              <a:rPr lang="en-GB" sz="1200" b="1" dirty="0" smtClean="0">
                <a:latin typeface="Alte Haas Grotesk"/>
              </a:rPr>
              <a:t>Best </a:t>
            </a:r>
            <a:r>
              <a:rPr lang="en-GB" sz="1200" b="1" dirty="0">
                <a:latin typeface="Alte Haas Grotesk"/>
              </a:rPr>
              <a:t>Practice Framework and </a:t>
            </a:r>
            <a:r>
              <a:rPr lang="en-GB" sz="1200" b="1" dirty="0" smtClean="0">
                <a:latin typeface="Alte Haas Grotesk"/>
              </a:rPr>
              <a:t>Toolkit</a:t>
            </a:r>
            <a:endParaRPr lang="en-GB" sz="1200" b="1" dirty="0">
              <a:latin typeface="Alte Haas Grotesk"/>
            </a:endParaRPr>
          </a:p>
          <a:p>
            <a:pPr algn="ctr"/>
            <a:r>
              <a:rPr lang="en-GB" sz="1200" b="1" dirty="0">
                <a:latin typeface="Alte Haas Grotesk"/>
              </a:rPr>
              <a:t>Sept 2019</a:t>
            </a:r>
          </a:p>
        </p:txBody>
      </p:sp>
      <p:sp>
        <p:nvSpPr>
          <p:cNvPr id="33" name="Rectangle 32"/>
          <p:cNvSpPr/>
          <p:nvPr/>
        </p:nvSpPr>
        <p:spPr>
          <a:xfrm>
            <a:off x="5884148" y="3544947"/>
            <a:ext cx="1444784" cy="369332"/>
          </a:xfrm>
          <a:prstGeom prst="rect">
            <a:avLst/>
          </a:prstGeom>
        </p:spPr>
        <p:txBody>
          <a:bodyPr wrap="square">
            <a:spAutoFit/>
          </a:bodyPr>
          <a:lstStyle/>
          <a:p>
            <a:pPr algn="ctr"/>
            <a:r>
              <a:rPr lang="en-GB" b="1" dirty="0" smtClean="0">
                <a:solidFill>
                  <a:srgbClr val="FFFFFF"/>
                </a:solidFill>
                <a:latin typeface="Alte Haas Grotesk"/>
              </a:rPr>
              <a:t>GROW</a:t>
            </a:r>
            <a:endParaRPr lang="en-GB" sz="1200" b="1" dirty="0">
              <a:solidFill>
                <a:srgbClr val="FFFFFF"/>
              </a:solidFill>
              <a:latin typeface="Alte Haas Grotesk"/>
            </a:endParaRPr>
          </a:p>
        </p:txBody>
      </p:sp>
      <p:sp>
        <p:nvSpPr>
          <p:cNvPr id="34" name="Rectangle 33"/>
          <p:cNvSpPr/>
          <p:nvPr/>
        </p:nvSpPr>
        <p:spPr>
          <a:xfrm>
            <a:off x="5953031" y="4722354"/>
            <a:ext cx="1241035" cy="1200329"/>
          </a:xfrm>
          <a:prstGeom prst="rect">
            <a:avLst/>
          </a:prstGeom>
        </p:spPr>
        <p:txBody>
          <a:bodyPr wrap="square">
            <a:spAutoFit/>
          </a:bodyPr>
          <a:lstStyle/>
          <a:p>
            <a:pPr algn="ctr"/>
            <a:r>
              <a:rPr lang="en-GB" sz="1200" b="1" dirty="0">
                <a:latin typeface="Alte Haas Grotesk"/>
              </a:rPr>
              <a:t>Teaching Care Homes Workforce </a:t>
            </a:r>
            <a:r>
              <a:rPr lang="en-GB" sz="1200" b="1" dirty="0" smtClean="0">
                <a:latin typeface="Alte Haas Grotesk"/>
              </a:rPr>
              <a:t>Development Programme</a:t>
            </a:r>
            <a:endParaRPr lang="en-GB" sz="1200" b="1" dirty="0">
              <a:latin typeface="Alte Haas Grotesk"/>
            </a:endParaRPr>
          </a:p>
          <a:p>
            <a:pPr algn="ctr"/>
            <a:r>
              <a:rPr lang="en-GB" sz="1200" b="1" dirty="0">
                <a:latin typeface="Alte Haas Grotesk"/>
              </a:rPr>
              <a:t>April 2019</a:t>
            </a:r>
          </a:p>
        </p:txBody>
      </p:sp>
      <p:sp>
        <p:nvSpPr>
          <p:cNvPr id="35" name="Rectangle 34"/>
          <p:cNvSpPr/>
          <p:nvPr/>
        </p:nvSpPr>
        <p:spPr>
          <a:xfrm>
            <a:off x="7281155" y="3996452"/>
            <a:ext cx="1270137" cy="1015663"/>
          </a:xfrm>
          <a:prstGeom prst="rect">
            <a:avLst/>
          </a:prstGeom>
        </p:spPr>
        <p:txBody>
          <a:bodyPr wrap="square">
            <a:spAutoFit/>
          </a:bodyPr>
          <a:lstStyle/>
          <a:p>
            <a:pPr algn="ctr"/>
            <a:r>
              <a:rPr lang="en-GB" sz="1200" b="1" dirty="0">
                <a:latin typeface="Alte Haas Grotesk"/>
              </a:rPr>
              <a:t>Aspiring Registered Manager programme</a:t>
            </a:r>
          </a:p>
          <a:p>
            <a:pPr algn="ctr"/>
            <a:r>
              <a:rPr lang="en-GB" sz="1200" b="1" dirty="0">
                <a:latin typeface="Alte Haas Grotesk"/>
              </a:rPr>
              <a:t>Jun 2019</a:t>
            </a:r>
          </a:p>
        </p:txBody>
      </p:sp>
      <p:sp>
        <p:nvSpPr>
          <p:cNvPr id="36" name="Rectangle 35"/>
          <p:cNvSpPr/>
          <p:nvPr/>
        </p:nvSpPr>
        <p:spPr>
          <a:xfrm>
            <a:off x="7286441" y="2524908"/>
            <a:ext cx="1308644" cy="830997"/>
          </a:xfrm>
          <a:prstGeom prst="rect">
            <a:avLst/>
          </a:prstGeom>
        </p:spPr>
        <p:txBody>
          <a:bodyPr wrap="square">
            <a:spAutoFit/>
          </a:bodyPr>
          <a:lstStyle/>
          <a:p>
            <a:pPr algn="ctr"/>
            <a:r>
              <a:rPr lang="en-GB" sz="1200" b="1" dirty="0">
                <a:latin typeface="Alte Haas Grotesk"/>
              </a:rPr>
              <a:t>GM Training/ Skills Passport and Protocol</a:t>
            </a:r>
          </a:p>
          <a:p>
            <a:pPr algn="ctr"/>
            <a:r>
              <a:rPr lang="en-GB" sz="1200" b="1" dirty="0">
                <a:latin typeface="Alte Haas Grotesk"/>
              </a:rPr>
              <a:t>Jul 2019</a:t>
            </a:r>
          </a:p>
        </p:txBody>
      </p:sp>
      <p:sp>
        <p:nvSpPr>
          <p:cNvPr id="37" name="Rectangle 36"/>
          <p:cNvSpPr/>
          <p:nvPr/>
        </p:nvSpPr>
        <p:spPr>
          <a:xfrm>
            <a:off x="4599666" y="2497127"/>
            <a:ext cx="1254760" cy="830997"/>
          </a:xfrm>
          <a:prstGeom prst="rect">
            <a:avLst/>
          </a:prstGeom>
        </p:spPr>
        <p:txBody>
          <a:bodyPr wrap="square">
            <a:spAutoFit/>
          </a:bodyPr>
          <a:lstStyle/>
          <a:p>
            <a:pPr algn="ctr"/>
            <a:r>
              <a:rPr lang="en-GB" sz="1200" b="1" dirty="0" smtClean="0">
                <a:latin typeface="Alte Haas Grotesk"/>
              </a:rPr>
              <a:t>GM Social </a:t>
            </a:r>
            <a:r>
              <a:rPr lang="en-GB" sz="1200" b="1" dirty="0">
                <a:latin typeface="Alte Haas Grotesk"/>
              </a:rPr>
              <a:t>Care Skills Academy</a:t>
            </a:r>
          </a:p>
          <a:p>
            <a:pPr algn="ctr"/>
            <a:r>
              <a:rPr lang="en-GB" sz="1200" b="1" dirty="0">
                <a:latin typeface="Alte Haas Grotesk"/>
              </a:rPr>
              <a:t>Mar 2020</a:t>
            </a:r>
          </a:p>
        </p:txBody>
      </p:sp>
      <p:sp>
        <p:nvSpPr>
          <p:cNvPr id="19"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21"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Tree>
    <p:extLst>
      <p:ext uri="{BB962C8B-B14F-4D97-AF65-F5344CB8AC3E}">
        <p14:creationId xmlns:p14="http://schemas.microsoft.com/office/powerpoint/2010/main" val="636689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183772" y="1316224"/>
            <a:ext cx="8841876" cy="5457337"/>
          </a:xfrm>
          <a:prstGeom prst="roundRect">
            <a:avLst>
              <a:gd name="adj" fmla="val 522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293713" y="749120"/>
            <a:ext cx="3718476" cy="586227"/>
          </a:xfrm>
        </p:spPr>
        <p:txBody>
          <a:bodyPr/>
          <a:lstStyle/>
          <a:p>
            <a:r>
              <a:rPr lang="en-GB" dirty="0" smtClean="0">
                <a:solidFill>
                  <a:schemeClr val="tx1"/>
                </a:solidFill>
              </a:rPr>
              <a:t>CARE HOMES</a:t>
            </a:r>
            <a:endParaRPr lang="en-GB" dirty="0">
              <a:solidFill>
                <a:schemeClr val="tx1"/>
              </a:solidFill>
            </a:endParaRPr>
          </a:p>
        </p:txBody>
      </p:sp>
      <p:grpSp>
        <p:nvGrpSpPr>
          <p:cNvPr id="5" name="Group 4"/>
          <p:cNvGrpSpPr/>
          <p:nvPr/>
        </p:nvGrpSpPr>
        <p:grpSpPr>
          <a:xfrm>
            <a:off x="1760316" y="5112876"/>
            <a:ext cx="3992134" cy="1574560"/>
            <a:chOff x="4999696" y="4794645"/>
            <a:chExt cx="3992134" cy="1850546"/>
          </a:xfrm>
        </p:grpSpPr>
        <p:sp>
          <p:nvSpPr>
            <p:cNvPr id="11" name="Hexagon 10"/>
            <p:cNvSpPr/>
            <p:nvPr/>
          </p:nvSpPr>
          <p:spPr>
            <a:xfrm>
              <a:off x="4999696" y="5411494"/>
              <a:ext cx="1541573" cy="1233697"/>
            </a:xfrm>
            <a:prstGeom prst="hexagon">
              <a:avLst/>
            </a:prstGeom>
            <a:solidFill>
              <a:srgbClr val="AA3D41"/>
            </a:solidFill>
            <a:ln>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smtClean="0">
                  <a:solidFill>
                    <a:schemeClr val="bg1"/>
                  </a:solidFill>
                </a:rPr>
                <a:t>GM Provider Conference</a:t>
              </a:r>
            </a:p>
            <a:p>
              <a:pPr algn="ctr"/>
              <a:r>
                <a:rPr lang="en-GB" sz="1200" b="1" dirty="0" smtClean="0">
                  <a:solidFill>
                    <a:schemeClr val="bg1"/>
                  </a:solidFill>
                </a:rPr>
                <a:t>Nov 2019</a:t>
              </a:r>
              <a:endParaRPr lang="en-GB" sz="1200" b="1" dirty="0">
                <a:solidFill>
                  <a:schemeClr val="bg1"/>
                </a:solidFill>
              </a:endParaRPr>
            </a:p>
          </p:txBody>
        </p:sp>
        <p:sp>
          <p:nvSpPr>
            <p:cNvPr id="38" name="Hexagon 37"/>
            <p:cNvSpPr/>
            <p:nvPr/>
          </p:nvSpPr>
          <p:spPr>
            <a:xfrm>
              <a:off x="7450257" y="5411494"/>
              <a:ext cx="1541573" cy="1233697"/>
            </a:xfrm>
            <a:prstGeom prst="hexagon">
              <a:avLst/>
            </a:prstGeom>
            <a:solidFill>
              <a:srgbClr val="AA3D41"/>
            </a:solidFill>
            <a:ln>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smtClean="0">
                  <a:solidFill>
                    <a:schemeClr val="bg1"/>
                  </a:solidFill>
                </a:rPr>
                <a:t>GMHSCP &amp; GMICN MOU</a:t>
              </a:r>
            </a:p>
            <a:p>
              <a:pPr algn="ctr"/>
              <a:r>
                <a:rPr lang="en-GB" sz="1200" b="1" dirty="0" smtClean="0">
                  <a:solidFill>
                    <a:schemeClr val="bg1"/>
                  </a:solidFill>
                </a:rPr>
                <a:t>May 2019</a:t>
              </a:r>
              <a:endParaRPr lang="en-GB" sz="1200" b="1" dirty="0">
                <a:solidFill>
                  <a:schemeClr val="bg1"/>
                </a:solidFill>
              </a:endParaRPr>
            </a:p>
          </p:txBody>
        </p:sp>
        <p:sp>
          <p:nvSpPr>
            <p:cNvPr id="40" name="Hexagon 39"/>
            <p:cNvSpPr/>
            <p:nvPr/>
          </p:nvSpPr>
          <p:spPr>
            <a:xfrm>
              <a:off x="6238236" y="4794645"/>
              <a:ext cx="1541573" cy="1233697"/>
            </a:xfrm>
            <a:prstGeom prst="hexagon">
              <a:avLst/>
            </a:prstGeom>
            <a:solidFill>
              <a:schemeClr val="bg1"/>
            </a:solidFill>
            <a:ln>
              <a:solidFill>
                <a:srgbClr val="AA3D4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300" b="1" dirty="0" smtClean="0">
                  <a:solidFill>
                    <a:srgbClr val="AA3D41"/>
                  </a:solidFill>
                </a:rPr>
                <a:t>PARTNERS</a:t>
              </a:r>
              <a:endParaRPr lang="en-GB" sz="1300" b="1" dirty="0">
                <a:solidFill>
                  <a:srgbClr val="AA3D41"/>
                </a:solidFill>
              </a:endParaRPr>
            </a:p>
          </p:txBody>
        </p:sp>
      </p:grpSp>
      <p:grpSp>
        <p:nvGrpSpPr>
          <p:cNvPr id="4" name="Group 3"/>
          <p:cNvGrpSpPr/>
          <p:nvPr/>
        </p:nvGrpSpPr>
        <p:grpSpPr>
          <a:xfrm>
            <a:off x="4563914" y="1415141"/>
            <a:ext cx="2891088" cy="1365140"/>
            <a:chOff x="274790" y="4794646"/>
            <a:chExt cx="2767073" cy="1807002"/>
          </a:xfrm>
          <a:solidFill>
            <a:srgbClr val="045481"/>
          </a:solidFill>
        </p:grpSpPr>
        <p:sp>
          <p:nvSpPr>
            <p:cNvPr id="41" name="Hexagon 40"/>
            <p:cNvSpPr/>
            <p:nvPr/>
          </p:nvSpPr>
          <p:spPr>
            <a:xfrm>
              <a:off x="274790" y="5430784"/>
              <a:ext cx="1541573" cy="1170864"/>
            </a:xfrm>
            <a:prstGeom prst="hexagon">
              <a:avLst/>
            </a:prstGeom>
            <a:grpFill/>
            <a:ln>
              <a:solidFill>
                <a:srgbClr val="04548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a:solidFill>
                    <a:schemeClr val="bg1"/>
                  </a:solidFill>
                  <a:latin typeface="Alte Haas Grotesk"/>
                </a:rPr>
                <a:t>GM Market Development 5-10 year Plan </a:t>
              </a:r>
            </a:p>
            <a:p>
              <a:pPr algn="ctr"/>
              <a:r>
                <a:rPr lang="en-GB" sz="1200" b="1" dirty="0">
                  <a:solidFill>
                    <a:schemeClr val="bg1"/>
                  </a:solidFill>
                  <a:latin typeface="Alte Haas Grotesk"/>
                </a:rPr>
                <a:t>Mar 2020</a:t>
              </a:r>
            </a:p>
          </p:txBody>
        </p:sp>
        <p:sp>
          <p:nvSpPr>
            <p:cNvPr id="43" name="Hexagon 42"/>
            <p:cNvSpPr/>
            <p:nvPr/>
          </p:nvSpPr>
          <p:spPr>
            <a:xfrm>
              <a:off x="1500290" y="4794646"/>
              <a:ext cx="1541573" cy="1233697"/>
            </a:xfrm>
            <a:prstGeom prst="hexagon">
              <a:avLst/>
            </a:prstGeom>
            <a:solidFill>
              <a:schemeClr val="bg1"/>
            </a:solidFill>
            <a:ln>
              <a:solidFill>
                <a:srgbClr val="04548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b="1" dirty="0" smtClean="0">
                  <a:solidFill>
                    <a:srgbClr val="0070C0"/>
                  </a:solidFill>
                  <a:latin typeface="Alte Haas Grotesk"/>
                </a:rPr>
                <a:t>MARKET SHAPING</a:t>
              </a:r>
              <a:endParaRPr lang="en-GB" sz="1400" b="1" dirty="0">
                <a:solidFill>
                  <a:srgbClr val="0070C0"/>
                </a:solidFill>
                <a:latin typeface="Alte Haas Grotesk"/>
              </a:endParaRPr>
            </a:p>
          </p:txBody>
        </p:sp>
      </p:grpSp>
      <p:grpSp>
        <p:nvGrpSpPr>
          <p:cNvPr id="8" name="Group 7"/>
          <p:cNvGrpSpPr/>
          <p:nvPr/>
        </p:nvGrpSpPr>
        <p:grpSpPr>
          <a:xfrm>
            <a:off x="282708" y="1718274"/>
            <a:ext cx="4124466" cy="3618832"/>
            <a:chOff x="-3603373" y="2163361"/>
            <a:chExt cx="4124466" cy="3618832"/>
          </a:xfrm>
        </p:grpSpPr>
        <p:sp>
          <p:nvSpPr>
            <p:cNvPr id="16" name="Hexagon 15"/>
            <p:cNvSpPr/>
            <p:nvPr/>
          </p:nvSpPr>
          <p:spPr>
            <a:xfrm>
              <a:off x="-1020480" y="2780210"/>
              <a:ext cx="1541573" cy="1233697"/>
            </a:xfrm>
            <a:prstGeom prst="hexagon">
              <a:avLst/>
            </a:prstGeom>
            <a:solidFill>
              <a:srgbClr val="F88D2D"/>
            </a:solidFill>
            <a:ln w="3175">
              <a:solidFill>
                <a:srgbClr val="F88D2D"/>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dirty="0" smtClean="0">
                <a:solidFill>
                  <a:schemeClr val="bg1"/>
                </a:solidFill>
                <a:latin typeface="Alte Haas Grotesk"/>
              </a:endParaRPr>
            </a:p>
            <a:p>
              <a:pPr algn="ctr"/>
              <a:r>
                <a:rPr lang="en-GB" sz="1200" dirty="0" smtClean="0">
                  <a:solidFill>
                    <a:schemeClr val="bg1"/>
                  </a:solidFill>
                  <a:latin typeface="Alte Haas Grotesk"/>
                </a:rPr>
                <a:t>Live Bed State Capacity Tracker in all care homes</a:t>
              </a:r>
            </a:p>
            <a:p>
              <a:pPr algn="ctr"/>
              <a:r>
                <a:rPr lang="en-GB" sz="1200" b="1" dirty="0" smtClean="0">
                  <a:solidFill>
                    <a:schemeClr val="bg1"/>
                  </a:solidFill>
                  <a:latin typeface="Alte Haas Grotesk"/>
                </a:rPr>
                <a:t>Sept 2019</a:t>
              </a:r>
            </a:p>
            <a:p>
              <a:pPr algn="ctr"/>
              <a:endParaRPr lang="en-GB" sz="1200" b="1" dirty="0">
                <a:solidFill>
                  <a:schemeClr val="bg1"/>
                </a:solidFill>
                <a:latin typeface="Alte Haas Grotesk"/>
              </a:endParaRPr>
            </a:p>
          </p:txBody>
        </p:sp>
        <p:sp>
          <p:nvSpPr>
            <p:cNvPr id="21" name="Hexagon 20">
              <a:extLst>
                <a:ext uri="{FF2B5EF4-FFF2-40B4-BE49-F238E27FC236}">
                  <a16:creationId xmlns:a16="http://schemas.microsoft.com/office/drawing/2014/main" xmlns="" id="{FCFF468E-1511-4FFE-9AF5-FD03EE80C0D0}"/>
                </a:ext>
              </a:extLst>
            </p:cNvPr>
            <p:cNvSpPr/>
            <p:nvPr/>
          </p:nvSpPr>
          <p:spPr>
            <a:xfrm>
              <a:off x="-1020480" y="4058194"/>
              <a:ext cx="1541573" cy="1178773"/>
            </a:xfrm>
            <a:prstGeom prst="hexagon">
              <a:avLst/>
            </a:prstGeom>
            <a:solidFill>
              <a:srgbClr val="F88D2D"/>
            </a:solidFill>
            <a:ln w="3175">
              <a:solidFill>
                <a:srgbClr val="F88D2D"/>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100" dirty="0" smtClean="0">
                  <a:solidFill>
                    <a:schemeClr val="bg1"/>
                  </a:solidFill>
                  <a:latin typeface="Alte Haas Grotesk"/>
                </a:rPr>
                <a:t>Standard Principles </a:t>
              </a:r>
              <a:r>
                <a:rPr lang="en-GB" sz="1100" dirty="0">
                  <a:solidFill>
                    <a:schemeClr val="bg1"/>
                  </a:solidFill>
                  <a:latin typeface="Alte Haas Grotesk"/>
                </a:rPr>
                <a:t>&amp;</a:t>
              </a:r>
              <a:r>
                <a:rPr lang="en-GB" sz="1100" dirty="0" smtClean="0">
                  <a:solidFill>
                    <a:schemeClr val="bg1"/>
                  </a:solidFill>
                  <a:latin typeface="Alte Haas Grotesk"/>
                </a:rPr>
                <a:t> Procedures for Med Optimisation in place</a:t>
              </a:r>
            </a:p>
            <a:p>
              <a:pPr algn="ctr"/>
              <a:r>
                <a:rPr lang="en-GB" sz="1100" b="1" dirty="0" smtClean="0">
                  <a:solidFill>
                    <a:schemeClr val="bg1"/>
                  </a:solidFill>
                  <a:latin typeface="Alte Haas Grotesk"/>
                </a:rPr>
                <a:t>Sept 2019</a:t>
              </a:r>
              <a:endParaRPr lang="en-GB" sz="1100" b="1" dirty="0">
                <a:solidFill>
                  <a:schemeClr val="bg1"/>
                </a:solidFill>
                <a:latin typeface="Alte Haas Grotesk"/>
              </a:endParaRPr>
            </a:p>
          </p:txBody>
        </p:sp>
        <p:sp>
          <p:nvSpPr>
            <p:cNvPr id="31" name="Hexagon 30"/>
            <p:cNvSpPr/>
            <p:nvPr/>
          </p:nvSpPr>
          <p:spPr>
            <a:xfrm>
              <a:off x="-3603373" y="2780211"/>
              <a:ext cx="1591106" cy="1233697"/>
            </a:xfrm>
            <a:prstGeom prst="hexagon">
              <a:avLst/>
            </a:prstGeom>
            <a:solidFill>
              <a:srgbClr val="F88D2D"/>
            </a:solidFill>
            <a:ln w="3175">
              <a:solidFill>
                <a:srgbClr val="F88D2D"/>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smtClean="0">
                  <a:solidFill>
                    <a:schemeClr val="bg1"/>
                  </a:solidFill>
                  <a:latin typeface="Alte Haas Grotesk"/>
                </a:rPr>
                <a:t>Standard Continence Grab Guides</a:t>
              </a:r>
            </a:p>
            <a:p>
              <a:pPr algn="ctr"/>
              <a:r>
                <a:rPr lang="en-GB" sz="1200" b="1" dirty="0" smtClean="0">
                  <a:solidFill>
                    <a:schemeClr val="bg1"/>
                  </a:solidFill>
                  <a:latin typeface="Alte Haas Grotesk"/>
                </a:rPr>
                <a:t>Aug 2019</a:t>
              </a:r>
              <a:endParaRPr lang="en-GB" sz="1200" b="1" dirty="0">
                <a:solidFill>
                  <a:schemeClr val="bg1"/>
                </a:solidFill>
                <a:latin typeface="Alte Haas Grotesk"/>
              </a:endParaRPr>
            </a:p>
          </p:txBody>
        </p:sp>
        <p:sp>
          <p:nvSpPr>
            <p:cNvPr id="32" name="Hexagon 31"/>
            <p:cNvSpPr/>
            <p:nvPr/>
          </p:nvSpPr>
          <p:spPr>
            <a:xfrm>
              <a:off x="-2296083" y="2163361"/>
              <a:ext cx="1541573" cy="1233697"/>
            </a:xfrm>
            <a:prstGeom prst="hexagon">
              <a:avLst/>
            </a:prstGeom>
            <a:solidFill>
              <a:srgbClr val="F88D2D"/>
            </a:solidFill>
            <a:ln w="3175">
              <a:solidFill>
                <a:srgbClr val="F88D2D"/>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smtClean="0">
                  <a:solidFill>
                    <a:schemeClr val="bg1"/>
                  </a:solidFill>
                  <a:latin typeface="Alte Haas Grotesk"/>
                </a:rPr>
                <a:t>Model of Primary Care Offer into Care Homes</a:t>
              </a:r>
            </a:p>
            <a:p>
              <a:pPr algn="ctr"/>
              <a:r>
                <a:rPr lang="en-GB" sz="1200" b="1" dirty="0" smtClean="0">
                  <a:solidFill>
                    <a:schemeClr val="bg1"/>
                  </a:solidFill>
                  <a:latin typeface="Alte Haas Grotesk"/>
                </a:rPr>
                <a:t>Jul 2019</a:t>
              </a:r>
              <a:endParaRPr lang="en-GB" sz="1200" b="1" dirty="0">
                <a:solidFill>
                  <a:schemeClr val="bg1"/>
                </a:solidFill>
                <a:latin typeface="Alte Haas Grotesk"/>
              </a:endParaRPr>
            </a:p>
          </p:txBody>
        </p:sp>
        <p:sp>
          <p:nvSpPr>
            <p:cNvPr id="39" name="Hexagon 38"/>
            <p:cNvSpPr/>
            <p:nvPr/>
          </p:nvSpPr>
          <p:spPr>
            <a:xfrm>
              <a:off x="-2262719" y="3424646"/>
              <a:ext cx="1497323" cy="1222934"/>
            </a:xfrm>
            <a:prstGeom prst="hexagon">
              <a:avLst/>
            </a:prstGeom>
            <a:solidFill>
              <a:schemeClr val="bg1"/>
            </a:solidFill>
            <a:ln w="3175">
              <a:solidFill>
                <a:srgbClr val="FFC000"/>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200" b="1" dirty="0" smtClean="0">
                  <a:solidFill>
                    <a:srgbClr val="F88D2D"/>
                  </a:solidFill>
                  <a:latin typeface="Alte Haas Grotesk"/>
                </a:rPr>
                <a:t>BEST PRACTICE</a:t>
              </a:r>
              <a:endParaRPr lang="en-GB" sz="1200" b="1" dirty="0">
                <a:solidFill>
                  <a:srgbClr val="F88D2D"/>
                </a:solidFill>
                <a:latin typeface="Alte Haas Grotesk"/>
              </a:endParaRPr>
            </a:p>
          </p:txBody>
        </p:sp>
        <p:sp>
          <p:nvSpPr>
            <p:cNvPr id="44" name="Hexagon 43"/>
            <p:cNvSpPr/>
            <p:nvPr/>
          </p:nvSpPr>
          <p:spPr>
            <a:xfrm>
              <a:off x="-2273605" y="4691742"/>
              <a:ext cx="1496615" cy="1090451"/>
            </a:xfrm>
            <a:prstGeom prst="hexagon">
              <a:avLst/>
            </a:prstGeom>
            <a:solidFill>
              <a:srgbClr val="F88D2D"/>
            </a:solidFill>
            <a:ln w="3175">
              <a:solidFill>
                <a:srgbClr val="F88D2D"/>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smtClean="0">
                  <a:solidFill>
                    <a:schemeClr val="bg1"/>
                  </a:solidFill>
                  <a:latin typeface="Alte Haas Grotesk"/>
                </a:rPr>
                <a:t>Poly Pharmacy Reviews undertaken</a:t>
              </a:r>
            </a:p>
            <a:p>
              <a:pPr algn="ctr"/>
              <a:r>
                <a:rPr lang="en-GB" sz="1200" b="1" dirty="0" smtClean="0">
                  <a:solidFill>
                    <a:srgbClr val="C00000"/>
                  </a:solidFill>
                  <a:latin typeface="Alte Haas Grotesk"/>
                </a:rPr>
                <a:t> </a:t>
              </a:r>
              <a:r>
                <a:rPr lang="en-GB" sz="1200" b="1" dirty="0" smtClean="0">
                  <a:solidFill>
                    <a:schemeClr val="bg1"/>
                  </a:solidFill>
                  <a:latin typeface="Alte Haas Grotesk"/>
                </a:rPr>
                <a:t>Mar 2020</a:t>
              </a:r>
            </a:p>
          </p:txBody>
        </p:sp>
        <p:sp>
          <p:nvSpPr>
            <p:cNvPr id="15" name="Hexagon 14"/>
            <p:cNvSpPr/>
            <p:nvPr/>
          </p:nvSpPr>
          <p:spPr>
            <a:xfrm>
              <a:off x="-3592487" y="4036422"/>
              <a:ext cx="1569334" cy="1200545"/>
            </a:xfrm>
            <a:prstGeom prst="hexagon">
              <a:avLst/>
            </a:prstGeom>
            <a:solidFill>
              <a:srgbClr val="F88D2D"/>
            </a:solidFill>
            <a:ln w="3175">
              <a:solidFill>
                <a:srgbClr val="F88D2D"/>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smtClean="0">
                  <a:solidFill>
                    <a:schemeClr val="bg1"/>
                  </a:solidFill>
                  <a:latin typeface="Alte Haas Grotesk"/>
                </a:rPr>
                <a:t> NHS email system in all GM Care Homes</a:t>
              </a:r>
            </a:p>
            <a:p>
              <a:pPr algn="ctr"/>
              <a:r>
                <a:rPr lang="en-GB" sz="1200" b="1" dirty="0" smtClean="0">
                  <a:solidFill>
                    <a:schemeClr val="bg1"/>
                  </a:solidFill>
                  <a:latin typeface="Alte Haas Grotesk"/>
                </a:rPr>
                <a:t>Jun 2019</a:t>
              </a:r>
              <a:endParaRPr lang="en-GB" sz="1200" b="1" dirty="0">
                <a:solidFill>
                  <a:schemeClr val="bg1"/>
                </a:solidFill>
                <a:latin typeface="Alte Haas Grotesk"/>
              </a:endParaRPr>
            </a:p>
          </p:txBody>
        </p:sp>
      </p:grpSp>
      <p:grpSp>
        <p:nvGrpSpPr>
          <p:cNvPr id="10" name="Group 9"/>
          <p:cNvGrpSpPr/>
          <p:nvPr/>
        </p:nvGrpSpPr>
        <p:grpSpPr>
          <a:xfrm>
            <a:off x="4653503" y="2486457"/>
            <a:ext cx="4124466" cy="3606876"/>
            <a:chOff x="4664389" y="2497343"/>
            <a:chExt cx="4124466" cy="3606876"/>
          </a:xfrm>
        </p:grpSpPr>
        <p:sp>
          <p:nvSpPr>
            <p:cNvPr id="49" name="Hexagon 48"/>
            <p:cNvSpPr/>
            <p:nvPr/>
          </p:nvSpPr>
          <p:spPr>
            <a:xfrm>
              <a:off x="7229574" y="3118033"/>
              <a:ext cx="1541573" cy="1233697"/>
            </a:xfrm>
            <a:prstGeom prst="hexagon">
              <a:avLst/>
            </a:prstGeom>
            <a:solidFill>
              <a:srgbClr val="319189"/>
            </a:solidFill>
            <a:ln w="3175">
              <a:solidFill>
                <a:srgbClr val="3191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dirty="0" smtClean="0">
                <a:solidFill>
                  <a:schemeClr val="bg1"/>
                </a:solidFill>
                <a:latin typeface="Alte Haas Grotesk"/>
              </a:endParaRPr>
            </a:p>
            <a:p>
              <a:pPr algn="ctr"/>
              <a:r>
                <a:rPr lang="en-GB" sz="1200" dirty="0">
                  <a:solidFill>
                    <a:schemeClr val="bg1"/>
                  </a:solidFill>
                  <a:latin typeface="Alte Haas Grotesk"/>
                </a:rPr>
                <a:t>GM Quality </a:t>
              </a:r>
              <a:r>
                <a:rPr lang="en-GB" sz="1200" dirty="0" err="1">
                  <a:solidFill>
                    <a:schemeClr val="bg1"/>
                  </a:solidFill>
                  <a:latin typeface="Alte Haas Grotesk"/>
                </a:rPr>
                <a:t>Kitemark</a:t>
              </a:r>
              <a:r>
                <a:rPr lang="en-GB" sz="1200" dirty="0">
                  <a:solidFill>
                    <a:schemeClr val="bg1"/>
                  </a:solidFill>
                  <a:latin typeface="Alte Haas Grotesk"/>
                </a:rPr>
                <a:t> </a:t>
              </a:r>
            </a:p>
            <a:p>
              <a:pPr algn="ctr"/>
              <a:r>
                <a:rPr lang="en-GB" sz="1200" b="1" dirty="0">
                  <a:solidFill>
                    <a:schemeClr val="bg1"/>
                  </a:solidFill>
                  <a:latin typeface="Alte Haas Grotesk"/>
                </a:rPr>
                <a:t>Mar 2020</a:t>
              </a:r>
            </a:p>
            <a:p>
              <a:pPr algn="ctr"/>
              <a:endParaRPr lang="en-GB" sz="1200" b="1" dirty="0">
                <a:solidFill>
                  <a:srgbClr val="395764"/>
                </a:solidFill>
                <a:latin typeface="Alte Haas Grotesk"/>
              </a:endParaRPr>
            </a:p>
            <a:p>
              <a:pPr algn="ctr"/>
              <a:endParaRPr lang="en-GB" sz="1200" b="1" dirty="0">
                <a:solidFill>
                  <a:schemeClr val="bg1"/>
                </a:solidFill>
                <a:latin typeface="Alte Haas Grotesk"/>
              </a:endParaRPr>
            </a:p>
          </p:txBody>
        </p:sp>
        <p:sp>
          <p:nvSpPr>
            <p:cNvPr id="50" name="Hexagon 49">
              <a:extLst>
                <a:ext uri="{FF2B5EF4-FFF2-40B4-BE49-F238E27FC236}">
                  <a16:creationId xmlns:a16="http://schemas.microsoft.com/office/drawing/2014/main" xmlns="" id="{FCFF468E-1511-4FFE-9AF5-FD03EE80C0D0}"/>
                </a:ext>
              </a:extLst>
            </p:cNvPr>
            <p:cNvSpPr/>
            <p:nvPr/>
          </p:nvSpPr>
          <p:spPr>
            <a:xfrm>
              <a:off x="7247282" y="4380220"/>
              <a:ext cx="1541573" cy="1178773"/>
            </a:xfrm>
            <a:prstGeom prst="hexagon">
              <a:avLst/>
            </a:prstGeom>
            <a:solidFill>
              <a:srgbClr val="319189"/>
            </a:solidFill>
            <a:ln w="3175">
              <a:solidFill>
                <a:srgbClr val="3191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smtClean="0">
                  <a:solidFill>
                    <a:schemeClr val="bg1"/>
                  </a:solidFill>
                  <a:latin typeface="Alte Haas Grotesk"/>
                </a:rPr>
                <a:t>Quality of Life / Care </a:t>
              </a:r>
              <a:r>
                <a:rPr lang="en-GB" sz="1200" dirty="0">
                  <a:solidFill>
                    <a:schemeClr val="bg1"/>
                  </a:solidFill>
                  <a:latin typeface="Alte Haas Grotesk"/>
                </a:rPr>
                <a:t>E</a:t>
              </a:r>
              <a:r>
                <a:rPr lang="en-GB" sz="1200" dirty="0" smtClean="0">
                  <a:solidFill>
                    <a:schemeClr val="bg1"/>
                  </a:solidFill>
                  <a:latin typeface="Alte Haas Grotesk"/>
                </a:rPr>
                <a:t>xemplar Model </a:t>
              </a:r>
            </a:p>
            <a:p>
              <a:pPr algn="ctr"/>
              <a:r>
                <a:rPr lang="en-GB" sz="1200" b="1" dirty="0" smtClean="0">
                  <a:solidFill>
                    <a:schemeClr val="bg1"/>
                  </a:solidFill>
                  <a:latin typeface="Alte Haas Grotesk"/>
                </a:rPr>
                <a:t>Sept 2019</a:t>
              </a:r>
              <a:endParaRPr lang="en-GB" sz="1200" b="1" dirty="0">
                <a:solidFill>
                  <a:schemeClr val="bg1"/>
                </a:solidFill>
                <a:latin typeface="Alte Haas Grotesk"/>
              </a:endParaRPr>
            </a:p>
          </p:txBody>
        </p:sp>
        <p:sp>
          <p:nvSpPr>
            <p:cNvPr id="51" name="Hexagon 50"/>
            <p:cNvSpPr/>
            <p:nvPr/>
          </p:nvSpPr>
          <p:spPr>
            <a:xfrm>
              <a:off x="4664389" y="3102237"/>
              <a:ext cx="1591106" cy="1233697"/>
            </a:xfrm>
            <a:prstGeom prst="hexagon">
              <a:avLst/>
            </a:prstGeom>
            <a:solidFill>
              <a:srgbClr val="319189"/>
            </a:solidFill>
            <a:ln w="3175">
              <a:solidFill>
                <a:srgbClr val="3191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chemeClr val="bg1"/>
                  </a:solidFill>
                  <a:latin typeface="Alte Haas Grotesk"/>
                </a:rPr>
                <a:t>Options Appraisal for Peer Review System</a:t>
              </a:r>
            </a:p>
            <a:p>
              <a:pPr algn="ctr"/>
              <a:r>
                <a:rPr lang="en-GB" sz="1200" b="1" dirty="0">
                  <a:solidFill>
                    <a:schemeClr val="bg1"/>
                  </a:solidFill>
                  <a:latin typeface="Alte Haas Grotesk"/>
                </a:rPr>
                <a:t>Sept 2019</a:t>
              </a:r>
            </a:p>
          </p:txBody>
        </p:sp>
        <p:sp>
          <p:nvSpPr>
            <p:cNvPr id="53" name="Hexagon 52"/>
            <p:cNvSpPr/>
            <p:nvPr/>
          </p:nvSpPr>
          <p:spPr>
            <a:xfrm>
              <a:off x="6023138" y="3799112"/>
              <a:ext cx="1446569" cy="1137835"/>
            </a:xfrm>
            <a:prstGeom prst="hexagon">
              <a:avLst/>
            </a:prstGeom>
            <a:noFill/>
            <a:ln w="3175">
              <a:solidFill>
                <a:srgbClr val="319189"/>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b="1" dirty="0" smtClean="0">
                  <a:solidFill>
                    <a:srgbClr val="319189"/>
                  </a:solidFill>
                  <a:latin typeface="Alte Haas Grotesk"/>
                </a:rPr>
                <a:t>QUALITY</a:t>
              </a:r>
              <a:endParaRPr lang="en-GB" sz="900" b="1" dirty="0" smtClean="0">
                <a:solidFill>
                  <a:srgbClr val="319189"/>
                </a:solidFill>
                <a:latin typeface="Alte Haas Grotesk"/>
              </a:endParaRPr>
            </a:p>
          </p:txBody>
        </p:sp>
        <p:sp>
          <p:nvSpPr>
            <p:cNvPr id="54" name="Hexagon 53"/>
            <p:cNvSpPr/>
            <p:nvPr/>
          </p:nvSpPr>
          <p:spPr>
            <a:xfrm>
              <a:off x="6003088" y="5013768"/>
              <a:ext cx="1496615" cy="1090451"/>
            </a:xfrm>
            <a:prstGeom prst="hexagon">
              <a:avLst/>
            </a:prstGeom>
            <a:solidFill>
              <a:srgbClr val="319189"/>
            </a:solidFill>
            <a:ln w="3175">
              <a:solidFill>
                <a:srgbClr val="3191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dirty="0" smtClean="0">
                <a:solidFill>
                  <a:srgbClr val="395764"/>
                </a:solidFill>
                <a:latin typeface="Alte Haas Grotesk"/>
              </a:endParaRPr>
            </a:p>
            <a:p>
              <a:pPr algn="ctr"/>
              <a:r>
                <a:rPr lang="en-GB" sz="1200" dirty="0" smtClean="0">
                  <a:solidFill>
                    <a:schemeClr val="bg1"/>
                  </a:solidFill>
                  <a:latin typeface="Alte Haas Grotesk"/>
                </a:rPr>
                <a:t>Joint </a:t>
              </a:r>
              <a:r>
                <a:rPr lang="en-GB" sz="1200" dirty="0">
                  <a:solidFill>
                    <a:schemeClr val="bg1"/>
                  </a:solidFill>
                  <a:latin typeface="Alte Haas Grotesk"/>
                </a:rPr>
                <a:t>training for Acute Hospital &amp; ASC staff </a:t>
              </a:r>
            </a:p>
            <a:p>
              <a:pPr algn="ctr"/>
              <a:r>
                <a:rPr lang="en-GB" sz="1200" b="1" dirty="0">
                  <a:solidFill>
                    <a:schemeClr val="bg1"/>
                  </a:solidFill>
                  <a:latin typeface="Alte Haas Grotesk"/>
                </a:rPr>
                <a:t>Mar 2020</a:t>
              </a:r>
            </a:p>
            <a:p>
              <a:pPr algn="ctr"/>
              <a:endParaRPr lang="en-GB" sz="1200" b="1" dirty="0">
                <a:solidFill>
                  <a:schemeClr val="bg1"/>
                </a:solidFill>
                <a:latin typeface="Alte Haas Grotesk"/>
              </a:endParaRPr>
            </a:p>
          </p:txBody>
        </p:sp>
        <p:sp>
          <p:nvSpPr>
            <p:cNvPr id="55" name="Hexagon 54"/>
            <p:cNvSpPr/>
            <p:nvPr/>
          </p:nvSpPr>
          <p:spPr>
            <a:xfrm>
              <a:off x="4675275" y="4358448"/>
              <a:ext cx="1569334" cy="1200545"/>
            </a:xfrm>
            <a:prstGeom prst="hexagon">
              <a:avLst/>
            </a:prstGeom>
            <a:solidFill>
              <a:srgbClr val="319189"/>
            </a:solidFill>
            <a:ln w="3175">
              <a:solidFill>
                <a:srgbClr val="3191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smtClean="0">
                  <a:solidFill>
                    <a:schemeClr val="bg1"/>
                  </a:solidFill>
                  <a:latin typeface="Alte Haas Grotesk"/>
                </a:rPr>
                <a:t>Complete Quality Improvement Model</a:t>
              </a:r>
            </a:p>
            <a:p>
              <a:pPr algn="ctr"/>
              <a:r>
                <a:rPr lang="en-GB" sz="1200" b="1" dirty="0" smtClean="0">
                  <a:solidFill>
                    <a:schemeClr val="bg1"/>
                  </a:solidFill>
                  <a:latin typeface="Alte Haas Grotesk"/>
                </a:rPr>
                <a:t>Apr 2019</a:t>
              </a:r>
              <a:endParaRPr lang="en-GB" sz="1200" b="1" dirty="0">
                <a:solidFill>
                  <a:schemeClr val="bg1"/>
                </a:solidFill>
                <a:latin typeface="Alte Haas Grotesk"/>
              </a:endParaRPr>
            </a:p>
          </p:txBody>
        </p:sp>
        <p:sp>
          <p:nvSpPr>
            <p:cNvPr id="56" name="Hexagon 55"/>
            <p:cNvSpPr/>
            <p:nvPr/>
          </p:nvSpPr>
          <p:spPr>
            <a:xfrm>
              <a:off x="5975599" y="2497343"/>
              <a:ext cx="1533589" cy="1233697"/>
            </a:xfrm>
            <a:prstGeom prst="hexagon">
              <a:avLst/>
            </a:prstGeom>
            <a:solidFill>
              <a:srgbClr val="319189"/>
            </a:solidFill>
            <a:ln w="3175">
              <a:solidFill>
                <a:srgbClr val="3191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smtClean="0">
                  <a:solidFill>
                    <a:schemeClr val="bg1"/>
                  </a:solidFill>
                  <a:latin typeface="Alte Haas Grotesk"/>
                </a:rPr>
                <a:t>GM Wide Quarterly CQC Ratings Performance Dashboard</a:t>
              </a:r>
              <a:endParaRPr lang="en-GB" sz="1200" dirty="0">
                <a:solidFill>
                  <a:schemeClr val="bg1"/>
                </a:solidFill>
                <a:latin typeface="Alte Haas Grotesk"/>
              </a:endParaRPr>
            </a:p>
          </p:txBody>
        </p:sp>
      </p:grpSp>
      <p:sp>
        <p:nvSpPr>
          <p:cNvPr id="33"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34"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Tree>
    <p:extLst>
      <p:ext uri="{BB962C8B-B14F-4D97-AF65-F5344CB8AC3E}">
        <p14:creationId xmlns:p14="http://schemas.microsoft.com/office/powerpoint/2010/main" val="3026459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47412" y="772885"/>
            <a:ext cx="8783229" cy="5986719"/>
          </a:xfrm>
          <a:prstGeom prst="roundRect">
            <a:avLst>
              <a:gd name="adj" fmla="val 85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pic>
        <p:nvPicPr>
          <p:cNvPr id="33"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0245" y="962999"/>
            <a:ext cx="5943357" cy="579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2416630" y="2138790"/>
            <a:ext cx="1516410" cy="1384995"/>
          </a:xfrm>
          <a:prstGeom prst="rect">
            <a:avLst/>
          </a:prstGeom>
        </p:spPr>
        <p:txBody>
          <a:bodyPr wrap="square">
            <a:spAutoFit/>
          </a:bodyPr>
          <a:lstStyle/>
          <a:p>
            <a:pPr algn="ctr"/>
            <a:r>
              <a:rPr lang="en-GB" sz="1050" b="1" dirty="0" smtClean="0">
                <a:latin typeface="Alte Haas Grotesk"/>
              </a:rPr>
              <a:t>Dynamic Market development </a:t>
            </a:r>
            <a:r>
              <a:rPr lang="en-GB" sz="1050" b="1" dirty="0">
                <a:latin typeface="Alte Haas Grotesk"/>
              </a:rPr>
              <a:t>p</a:t>
            </a:r>
            <a:r>
              <a:rPr lang="en-GB" sz="1050" b="1" dirty="0" smtClean="0">
                <a:latin typeface="Alte Haas Grotesk"/>
              </a:rPr>
              <a:t>lan based on Predictive </a:t>
            </a:r>
            <a:r>
              <a:rPr lang="en-GB" sz="1050" b="1" dirty="0">
                <a:latin typeface="Alte Haas Grotesk"/>
              </a:rPr>
              <a:t>M</a:t>
            </a:r>
            <a:r>
              <a:rPr lang="en-GB" sz="1050" b="1" dirty="0" smtClean="0">
                <a:latin typeface="Alte Haas Grotesk"/>
              </a:rPr>
              <a:t>odelling and Engagement with Independent Providers</a:t>
            </a:r>
          </a:p>
          <a:p>
            <a:pPr algn="ctr"/>
            <a:r>
              <a:rPr lang="en-GB" sz="1050" b="1" dirty="0" smtClean="0">
                <a:latin typeface="Alte Haas Grotesk"/>
              </a:rPr>
              <a:t>Mar 2020</a:t>
            </a:r>
            <a:endParaRPr lang="en-GB" sz="1050" b="1" dirty="0">
              <a:latin typeface="Alte Haas Grotesk"/>
            </a:endParaRPr>
          </a:p>
        </p:txBody>
      </p:sp>
      <p:sp>
        <p:nvSpPr>
          <p:cNvPr id="35" name="Rectangle 34"/>
          <p:cNvSpPr/>
          <p:nvPr/>
        </p:nvSpPr>
        <p:spPr>
          <a:xfrm>
            <a:off x="4265168" y="1170676"/>
            <a:ext cx="1257594" cy="1277273"/>
          </a:xfrm>
          <a:prstGeom prst="rect">
            <a:avLst/>
          </a:prstGeom>
        </p:spPr>
        <p:txBody>
          <a:bodyPr wrap="square">
            <a:spAutoFit/>
          </a:bodyPr>
          <a:lstStyle/>
          <a:p>
            <a:pPr algn="ctr"/>
            <a:r>
              <a:rPr lang="en-GB" sz="1100" b="1" dirty="0" smtClean="0">
                <a:latin typeface="Alte Haas Grotesk"/>
              </a:rPr>
              <a:t>Further stock take against the High Impact, and `Enhanced Health in Care Homes’ Models</a:t>
            </a:r>
          </a:p>
          <a:p>
            <a:pPr algn="ctr"/>
            <a:r>
              <a:rPr lang="en-GB" sz="1100" b="1" dirty="0" smtClean="0">
                <a:latin typeface="Alte Haas Grotesk"/>
              </a:rPr>
              <a:t>July </a:t>
            </a:r>
            <a:r>
              <a:rPr lang="en-GB" sz="1000" b="1" dirty="0" smtClean="0">
                <a:latin typeface="Alte Haas Grotesk"/>
              </a:rPr>
              <a:t>2019</a:t>
            </a:r>
            <a:endParaRPr lang="en-GB" sz="1100" b="1" dirty="0">
              <a:latin typeface="Alte Haas Grotesk"/>
            </a:endParaRPr>
          </a:p>
        </p:txBody>
      </p:sp>
      <p:sp>
        <p:nvSpPr>
          <p:cNvPr id="37" name="Rectangle 36"/>
          <p:cNvSpPr/>
          <p:nvPr/>
        </p:nvSpPr>
        <p:spPr>
          <a:xfrm>
            <a:off x="2508632" y="3958163"/>
            <a:ext cx="1228391" cy="1446550"/>
          </a:xfrm>
          <a:prstGeom prst="rect">
            <a:avLst/>
          </a:prstGeom>
        </p:spPr>
        <p:txBody>
          <a:bodyPr wrap="square">
            <a:spAutoFit/>
          </a:bodyPr>
          <a:lstStyle/>
          <a:p>
            <a:pPr algn="ctr"/>
            <a:r>
              <a:rPr lang="en-GB" sz="1100" b="1" dirty="0" smtClean="0">
                <a:solidFill>
                  <a:schemeClr val="bg1"/>
                </a:solidFill>
                <a:latin typeface="Alte Haas Grotesk"/>
              </a:rPr>
              <a:t>Evidence of new technology used to improve provision &amp; systems</a:t>
            </a:r>
          </a:p>
          <a:p>
            <a:pPr algn="ctr"/>
            <a:r>
              <a:rPr lang="en-GB" sz="1100" b="1" dirty="0" smtClean="0">
                <a:solidFill>
                  <a:schemeClr val="bg1"/>
                </a:solidFill>
                <a:latin typeface="Alte Haas Grotesk"/>
              </a:rPr>
              <a:t>Oct 2019</a:t>
            </a:r>
          </a:p>
        </p:txBody>
      </p:sp>
      <p:sp>
        <p:nvSpPr>
          <p:cNvPr id="42" name="Rectangle 41"/>
          <p:cNvSpPr/>
          <p:nvPr/>
        </p:nvSpPr>
        <p:spPr>
          <a:xfrm>
            <a:off x="3924425" y="5073223"/>
            <a:ext cx="1776704" cy="1061829"/>
          </a:xfrm>
          <a:prstGeom prst="rect">
            <a:avLst/>
          </a:prstGeom>
        </p:spPr>
        <p:txBody>
          <a:bodyPr wrap="square">
            <a:spAutoFit/>
          </a:bodyPr>
          <a:lstStyle/>
          <a:p>
            <a:pPr algn="ctr"/>
            <a:r>
              <a:rPr lang="en-GB" sz="1050" dirty="0" smtClean="0">
                <a:solidFill>
                  <a:schemeClr val="bg1"/>
                </a:solidFill>
                <a:latin typeface="Alte Haas Grotesk"/>
              </a:rPr>
              <a:t>Quality in Care Homes. </a:t>
            </a:r>
          </a:p>
          <a:p>
            <a:pPr algn="ctr"/>
            <a:r>
              <a:rPr lang="en-GB" sz="1050" dirty="0" smtClean="0">
                <a:solidFill>
                  <a:schemeClr val="bg1"/>
                </a:solidFill>
                <a:latin typeface="Alte Haas Grotesk"/>
              </a:rPr>
              <a:t>Develop </a:t>
            </a:r>
            <a:r>
              <a:rPr lang="en-GB" sz="1050" dirty="0">
                <a:solidFill>
                  <a:schemeClr val="bg1"/>
                </a:solidFill>
                <a:latin typeface="Alte Haas Grotesk"/>
              </a:rPr>
              <a:t>O</a:t>
            </a:r>
            <a:r>
              <a:rPr lang="en-GB" sz="1050" dirty="0" smtClean="0">
                <a:solidFill>
                  <a:schemeClr val="bg1"/>
                </a:solidFill>
                <a:latin typeface="Alte Haas Grotesk"/>
              </a:rPr>
              <a:t>ptions for Peer Review &amp; other </a:t>
            </a:r>
            <a:r>
              <a:rPr lang="en-GB" sz="1050" dirty="0">
                <a:solidFill>
                  <a:schemeClr val="bg1"/>
                </a:solidFill>
                <a:latin typeface="Alte Haas Grotesk"/>
              </a:rPr>
              <a:t>U</a:t>
            </a:r>
            <a:r>
              <a:rPr lang="en-GB" sz="1050" dirty="0" smtClean="0">
                <a:solidFill>
                  <a:schemeClr val="bg1"/>
                </a:solidFill>
                <a:latin typeface="Alte Haas Grotesk"/>
              </a:rPr>
              <a:t>ser Led </a:t>
            </a:r>
            <a:r>
              <a:rPr lang="en-GB" sz="1050" dirty="0">
                <a:solidFill>
                  <a:schemeClr val="bg1"/>
                </a:solidFill>
                <a:latin typeface="Alte Haas Grotesk"/>
              </a:rPr>
              <a:t>Q</a:t>
            </a:r>
            <a:r>
              <a:rPr lang="en-GB" sz="1050" dirty="0" smtClean="0">
                <a:solidFill>
                  <a:schemeClr val="bg1"/>
                </a:solidFill>
                <a:latin typeface="Alte Haas Grotesk"/>
              </a:rPr>
              <a:t>uality Systems including </a:t>
            </a:r>
            <a:r>
              <a:rPr lang="en-GB" sz="1050" dirty="0" err="1" smtClean="0">
                <a:solidFill>
                  <a:schemeClr val="bg1"/>
                </a:solidFill>
                <a:latin typeface="Alte Haas Grotesk"/>
              </a:rPr>
              <a:t>Healthwatch</a:t>
            </a:r>
            <a:endParaRPr lang="en-GB" sz="1050" dirty="0" smtClean="0">
              <a:solidFill>
                <a:schemeClr val="bg1"/>
              </a:solidFill>
              <a:latin typeface="Alte Haas Grotesk"/>
            </a:endParaRPr>
          </a:p>
          <a:p>
            <a:pPr algn="ctr"/>
            <a:r>
              <a:rPr lang="en-GB" sz="1050" b="1" dirty="0" smtClean="0">
                <a:solidFill>
                  <a:schemeClr val="bg1"/>
                </a:solidFill>
                <a:latin typeface="Alte Haas Grotesk"/>
              </a:rPr>
              <a:t>Aug 2019</a:t>
            </a:r>
            <a:endParaRPr lang="en-GB" sz="1050" b="1" dirty="0">
              <a:solidFill>
                <a:schemeClr val="bg1"/>
              </a:solidFill>
              <a:latin typeface="Alte Haas Grotesk"/>
            </a:endParaRPr>
          </a:p>
        </p:txBody>
      </p:sp>
      <p:sp>
        <p:nvSpPr>
          <p:cNvPr id="45" name="Rectangle 44"/>
          <p:cNvSpPr/>
          <p:nvPr/>
        </p:nvSpPr>
        <p:spPr>
          <a:xfrm>
            <a:off x="5831067" y="4166922"/>
            <a:ext cx="1394051" cy="900246"/>
          </a:xfrm>
          <a:prstGeom prst="rect">
            <a:avLst/>
          </a:prstGeom>
        </p:spPr>
        <p:txBody>
          <a:bodyPr wrap="square">
            <a:spAutoFit/>
          </a:bodyPr>
          <a:lstStyle/>
          <a:p>
            <a:pPr algn="ctr"/>
            <a:r>
              <a:rPr lang="en-GB" sz="1050" b="1" dirty="0" smtClean="0">
                <a:solidFill>
                  <a:schemeClr val="bg1"/>
                </a:solidFill>
                <a:latin typeface="Alte Haas Grotesk"/>
              </a:rPr>
              <a:t>Develop Teaching Care Homes and </a:t>
            </a:r>
            <a:r>
              <a:rPr lang="en-GB" sz="1050" b="1" dirty="0">
                <a:solidFill>
                  <a:schemeClr val="bg1"/>
                </a:solidFill>
                <a:latin typeface="Alte Haas Grotesk"/>
              </a:rPr>
              <a:t>L</a:t>
            </a:r>
            <a:r>
              <a:rPr lang="en-GB" sz="1050" b="1" dirty="0" smtClean="0">
                <a:solidFill>
                  <a:schemeClr val="bg1"/>
                </a:solidFill>
                <a:latin typeface="Alte Haas Grotesk"/>
              </a:rPr>
              <a:t>inks to Research and Evaluation</a:t>
            </a:r>
          </a:p>
          <a:p>
            <a:pPr algn="ctr"/>
            <a:r>
              <a:rPr lang="en-GB" sz="1050" b="1" dirty="0" smtClean="0">
                <a:solidFill>
                  <a:schemeClr val="bg1"/>
                </a:solidFill>
                <a:latin typeface="Alte Haas Grotesk"/>
              </a:rPr>
              <a:t>June 2019</a:t>
            </a:r>
            <a:endParaRPr lang="en-GB" sz="1050" b="1" dirty="0">
              <a:solidFill>
                <a:schemeClr val="bg1"/>
              </a:solidFill>
              <a:latin typeface="Alte Haas Grotesk"/>
            </a:endParaRPr>
          </a:p>
        </p:txBody>
      </p:sp>
      <p:sp>
        <p:nvSpPr>
          <p:cNvPr id="46" name="Rectangle 45"/>
          <p:cNvSpPr/>
          <p:nvPr/>
        </p:nvSpPr>
        <p:spPr>
          <a:xfrm>
            <a:off x="5754865" y="2115811"/>
            <a:ext cx="1295146" cy="1384995"/>
          </a:xfrm>
          <a:prstGeom prst="rect">
            <a:avLst/>
          </a:prstGeom>
        </p:spPr>
        <p:txBody>
          <a:bodyPr wrap="square">
            <a:spAutoFit/>
          </a:bodyPr>
          <a:lstStyle/>
          <a:p>
            <a:pPr algn="ctr"/>
            <a:r>
              <a:rPr lang="en-GB" sz="1050" b="1" dirty="0" smtClean="0">
                <a:solidFill>
                  <a:schemeClr val="bg1"/>
                </a:solidFill>
                <a:latin typeface="Alte Haas Grotesk"/>
              </a:rPr>
              <a:t>Roll out a GM Quality of Life and Care Model, with emphasis on `what matters to you’ &amp; vibrant community offer</a:t>
            </a:r>
          </a:p>
          <a:p>
            <a:pPr algn="ctr"/>
            <a:r>
              <a:rPr lang="en-GB" sz="1050" b="1" dirty="0" smtClean="0">
                <a:solidFill>
                  <a:schemeClr val="bg1"/>
                </a:solidFill>
                <a:latin typeface="Alte Haas Grotesk"/>
              </a:rPr>
              <a:t>Sept 2019</a:t>
            </a:r>
            <a:endParaRPr lang="en-GB" sz="1050" b="1" dirty="0">
              <a:solidFill>
                <a:schemeClr val="bg1"/>
              </a:solidFill>
              <a:latin typeface="Alte Haas Grotesk"/>
            </a:endParaRPr>
          </a:p>
        </p:txBody>
      </p:sp>
      <p:sp>
        <p:nvSpPr>
          <p:cNvPr id="14"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16"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
        <p:nvSpPr>
          <p:cNvPr id="3" name="Rectangle 2"/>
          <p:cNvSpPr/>
          <p:nvPr/>
        </p:nvSpPr>
        <p:spPr>
          <a:xfrm>
            <a:off x="3737024" y="3173669"/>
            <a:ext cx="2094044" cy="1200329"/>
          </a:xfrm>
          <a:prstGeom prst="rect">
            <a:avLst/>
          </a:prstGeom>
        </p:spPr>
        <p:txBody>
          <a:bodyPr wrap="square">
            <a:spAutoFit/>
          </a:bodyPr>
          <a:lstStyle/>
          <a:p>
            <a:pPr algn="ctr"/>
            <a:r>
              <a:rPr lang="en-GB" b="1" dirty="0" smtClean="0"/>
              <a:t>CARE HOMES</a:t>
            </a:r>
          </a:p>
          <a:p>
            <a:pPr algn="ctr"/>
            <a:r>
              <a:rPr lang="en-GB" b="1" dirty="0" smtClean="0"/>
              <a:t>Delivery </a:t>
            </a:r>
            <a:r>
              <a:rPr lang="en-GB" b="1" dirty="0"/>
              <a:t/>
            </a:r>
            <a:br>
              <a:rPr lang="en-GB" b="1" dirty="0"/>
            </a:br>
            <a:r>
              <a:rPr lang="en-GB" b="1" dirty="0"/>
              <a:t>Board </a:t>
            </a:r>
            <a:br>
              <a:rPr lang="en-GB" b="1" dirty="0"/>
            </a:br>
            <a:r>
              <a:rPr lang="en-GB" b="1" dirty="0"/>
              <a:t>P</a:t>
            </a:r>
            <a:r>
              <a:rPr lang="en-GB" b="1" dirty="0" smtClean="0"/>
              <a:t>rioritie</a:t>
            </a:r>
            <a:r>
              <a:rPr lang="en-GB" dirty="0" smtClean="0"/>
              <a:t>s</a:t>
            </a:r>
            <a:endParaRPr lang="en-GB" dirty="0"/>
          </a:p>
        </p:txBody>
      </p:sp>
      <p:sp>
        <p:nvSpPr>
          <p:cNvPr id="13" name="Rectangle 12"/>
          <p:cNvSpPr/>
          <p:nvPr/>
        </p:nvSpPr>
        <p:spPr>
          <a:xfrm>
            <a:off x="2755362" y="876327"/>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2147866" y="1170676"/>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1995148" y="1391098"/>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2416630" y="1028727"/>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1631800" y="2633844"/>
            <a:ext cx="534675" cy="88994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1728393" y="1588889"/>
            <a:ext cx="1026969" cy="5269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1631800" y="1852349"/>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p:cNvSpPr/>
          <p:nvPr/>
        </p:nvSpPr>
        <p:spPr>
          <a:xfrm>
            <a:off x="1447221" y="2114310"/>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1331222" y="2367389"/>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1188653" y="2610865"/>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1865423" y="1466582"/>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2287186" y="1096749"/>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2166406" y="1249149"/>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2930114" y="808305"/>
            <a:ext cx="1026969" cy="4408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4291960" y="772885"/>
            <a:ext cx="1026969" cy="32365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3075738" y="838201"/>
            <a:ext cx="1026969" cy="32386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552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173781" y="1281317"/>
            <a:ext cx="8910320" cy="5429310"/>
          </a:xfrm>
          <a:prstGeom prst="roundRect">
            <a:avLst>
              <a:gd name="adj" fmla="val 522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FFFF"/>
                </a:solidFill>
              </a:rPr>
              <a:t>LIVINGNEEDS</a:t>
            </a:r>
            <a:endParaRPr lang="en-GB" dirty="0">
              <a:solidFill>
                <a:srgbClr val="FFFFFF"/>
              </a:solidFill>
            </a:endParaRPr>
          </a:p>
        </p:txBody>
      </p:sp>
      <p:pic>
        <p:nvPicPr>
          <p:cNvPr id="14349"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4628" y="1379995"/>
            <a:ext cx="18383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0" name="Picture 1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9947" y="1942426"/>
            <a:ext cx="1600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368" y="1942954"/>
            <a:ext cx="1629938" cy="253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0256" y="1387661"/>
            <a:ext cx="1733550" cy="547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2042" y="1869349"/>
            <a:ext cx="1581526" cy="273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928" y="1353747"/>
            <a:ext cx="1743075" cy="5356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532646" y="2528807"/>
            <a:ext cx="1349473" cy="769441"/>
          </a:xfrm>
          <a:prstGeom prst="rect">
            <a:avLst/>
          </a:prstGeom>
        </p:spPr>
        <p:txBody>
          <a:bodyPr wrap="square">
            <a:spAutoFit/>
          </a:bodyPr>
          <a:lstStyle/>
          <a:p>
            <a:pPr algn="ctr"/>
            <a:r>
              <a:rPr lang="en-GB" sz="1100" dirty="0">
                <a:latin typeface="Alte Haas Grotesk"/>
              </a:rPr>
              <a:t>Quality Improvement </a:t>
            </a:r>
            <a:endParaRPr lang="en-GB" sz="1100" dirty="0" smtClean="0">
              <a:latin typeface="Alte Haas Grotesk"/>
            </a:endParaRPr>
          </a:p>
          <a:p>
            <a:pPr algn="ctr"/>
            <a:r>
              <a:rPr lang="en-GB" sz="1100" dirty="0" smtClean="0">
                <a:latin typeface="Alte Haas Grotesk"/>
              </a:rPr>
              <a:t>Model</a:t>
            </a:r>
            <a:endParaRPr lang="en-GB" sz="1100" dirty="0">
              <a:latin typeface="Alte Haas Grotesk"/>
            </a:endParaRPr>
          </a:p>
          <a:p>
            <a:pPr algn="ctr"/>
            <a:r>
              <a:rPr lang="en-GB" sz="1100" dirty="0">
                <a:latin typeface="Alte Haas Grotesk"/>
              </a:rPr>
              <a:t>Apr 2019</a:t>
            </a:r>
          </a:p>
        </p:txBody>
      </p:sp>
      <p:sp>
        <p:nvSpPr>
          <p:cNvPr id="34" name="Rectangle 33"/>
          <p:cNvSpPr/>
          <p:nvPr/>
        </p:nvSpPr>
        <p:spPr>
          <a:xfrm>
            <a:off x="532648" y="3597082"/>
            <a:ext cx="1349473" cy="769441"/>
          </a:xfrm>
          <a:prstGeom prst="rect">
            <a:avLst/>
          </a:prstGeom>
        </p:spPr>
        <p:txBody>
          <a:bodyPr wrap="square">
            <a:spAutoFit/>
          </a:bodyPr>
          <a:lstStyle/>
          <a:p>
            <a:pPr algn="ctr"/>
            <a:r>
              <a:rPr lang="en-GB" sz="1100" dirty="0">
                <a:latin typeface="Alte Haas Grotesk"/>
              </a:rPr>
              <a:t>Quality of </a:t>
            </a:r>
            <a:endParaRPr lang="en-GB" sz="1100" dirty="0" smtClean="0">
              <a:latin typeface="Alte Haas Grotesk"/>
            </a:endParaRPr>
          </a:p>
          <a:p>
            <a:pPr algn="ctr"/>
            <a:r>
              <a:rPr lang="en-GB" sz="1100" dirty="0" smtClean="0">
                <a:latin typeface="Alte Haas Grotesk"/>
              </a:rPr>
              <a:t>Life </a:t>
            </a:r>
            <a:r>
              <a:rPr lang="en-GB" sz="1100" dirty="0">
                <a:latin typeface="Alte Haas Grotesk"/>
              </a:rPr>
              <a:t>/ Care Exemplar Model</a:t>
            </a:r>
          </a:p>
          <a:p>
            <a:pPr algn="ctr"/>
            <a:r>
              <a:rPr lang="en-GB" sz="1100" dirty="0">
                <a:latin typeface="Alte Haas Grotesk"/>
              </a:rPr>
              <a:t>Sept 2019</a:t>
            </a:r>
          </a:p>
        </p:txBody>
      </p:sp>
      <p:sp>
        <p:nvSpPr>
          <p:cNvPr id="35" name="Rectangle 34"/>
          <p:cNvSpPr/>
          <p:nvPr/>
        </p:nvSpPr>
        <p:spPr>
          <a:xfrm>
            <a:off x="511769" y="4594968"/>
            <a:ext cx="1349473" cy="938719"/>
          </a:xfrm>
          <a:prstGeom prst="rect">
            <a:avLst/>
          </a:prstGeom>
        </p:spPr>
        <p:txBody>
          <a:bodyPr wrap="square">
            <a:spAutoFit/>
          </a:bodyPr>
          <a:lstStyle/>
          <a:p>
            <a:pPr algn="ctr"/>
            <a:r>
              <a:rPr lang="en-GB" sz="1100" dirty="0" smtClean="0">
                <a:latin typeface="Alte Haas Grotesk"/>
              </a:rPr>
              <a:t>Pathway and Process re Nutrition &amp; Hydration</a:t>
            </a:r>
            <a:endParaRPr lang="en-GB" sz="1100" dirty="0">
              <a:latin typeface="Alte Haas Grotesk"/>
            </a:endParaRPr>
          </a:p>
          <a:p>
            <a:pPr algn="ctr"/>
            <a:r>
              <a:rPr lang="en-GB" sz="1100" dirty="0">
                <a:latin typeface="Alte Haas Grotesk"/>
              </a:rPr>
              <a:t>Sept 2019</a:t>
            </a:r>
          </a:p>
        </p:txBody>
      </p:sp>
      <p:sp>
        <p:nvSpPr>
          <p:cNvPr id="36" name="Rectangle 35"/>
          <p:cNvSpPr/>
          <p:nvPr/>
        </p:nvSpPr>
        <p:spPr>
          <a:xfrm>
            <a:off x="502672" y="5794768"/>
            <a:ext cx="1349473" cy="600164"/>
          </a:xfrm>
          <a:prstGeom prst="rect">
            <a:avLst/>
          </a:prstGeom>
        </p:spPr>
        <p:txBody>
          <a:bodyPr wrap="square">
            <a:spAutoFit/>
          </a:bodyPr>
          <a:lstStyle/>
          <a:p>
            <a:pPr algn="ctr"/>
            <a:r>
              <a:rPr lang="en-GB" sz="1100" dirty="0">
                <a:latin typeface="Alte Haas Grotesk"/>
              </a:rPr>
              <a:t>GM Quality </a:t>
            </a:r>
            <a:r>
              <a:rPr lang="en-GB" sz="1100" dirty="0" err="1">
                <a:latin typeface="Alte Haas Grotesk"/>
              </a:rPr>
              <a:t>Kitemark</a:t>
            </a:r>
            <a:r>
              <a:rPr lang="en-GB" sz="1100" dirty="0">
                <a:latin typeface="Alte Haas Grotesk"/>
              </a:rPr>
              <a:t> </a:t>
            </a:r>
          </a:p>
          <a:p>
            <a:pPr algn="ctr"/>
            <a:r>
              <a:rPr lang="en-GB" sz="1100" dirty="0">
                <a:latin typeface="Alte Haas Grotesk"/>
              </a:rPr>
              <a:t>Mar 2020</a:t>
            </a:r>
          </a:p>
        </p:txBody>
      </p:sp>
      <p:sp>
        <p:nvSpPr>
          <p:cNvPr id="38" name="Rectangle 37"/>
          <p:cNvSpPr/>
          <p:nvPr/>
        </p:nvSpPr>
        <p:spPr>
          <a:xfrm>
            <a:off x="1961834" y="3453714"/>
            <a:ext cx="1423640" cy="769441"/>
          </a:xfrm>
          <a:prstGeom prst="rect">
            <a:avLst/>
          </a:prstGeom>
        </p:spPr>
        <p:txBody>
          <a:bodyPr wrap="square">
            <a:spAutoFit/>
          </a:bodyPr>
          <a:lstStyle/>
          <a:p>
            <a:pPr algn="ctr"/>
            <a:r>
              <a:rPr lang="en-GB" sz="1100" dirty="0">
                <a:latin typeface="Alte Haas Grotesk"/>
              </a:rPr>
              <a:t>New </a:t>
            </a:r>
            <a:endParaRPr lang="en-GB" sz="1100" dirty="0" smtClean="0">
              <a:latin typeface="Alte Haas Grotesk"/>
            </a:endParaRPr>
          </a:p>
          <a:p>
            <a:pPr algn="ctr"/>
            <a:r>
              <a:rPr lang="en-GB" sz="1100" dirty="0" smtClean="0">
                <a:latin typeface="Alte Haas Grotesk"/>
              </a:rPr>
              <a:t>Business Model</a:t>
            </a:r>
          </a:p>
          <a:p>
            <a:pPr algn="ctr"/>
            <a:r>
              <a:rPr lang="en-GB" sz="1100" dirty="0" smtClean="0">
                <a:latin typeface="Alte Haas Grotesk"/>
              </a:rPr>
              <a:t> </a:t>
            </a:r>
            <a:r>
              <a:rPr lang="en-GB" sz="1100" dirty="0">
                <a:latin typeface="Alte Haas Grotesk"/>
              </a:rPr>
              <a:t>for S</a:t>
            </a:r>
            <a:r>
              <a:rPr lang="en-GB" sz="1100" dirty="0" smtClean="0">
                <a:latin typeface="Alte Haas Grotesk"/>
              </a:rPr>
              <a:t>ocial </a:t>
            </a:r>
            <a:r>
              <a:rPr lang="en-GB" sz="1100" dirty="0">
                <a:latin typeface="Alte Haas Grotesk"/>
              </a:rPr>
              <a:t>C</a:t>
            </a:r>
            <a:r>
              <a:rPr lang="en-GB" sz="1100" dirty="0" smtClean="0">
                <a:latin typeface="Alte Haas Grotesk"/>
              </a:rPr>
              <a:t>are</a:t>
            </a:r>
            <a:endParaRPr lang="en-GB" sz="1100" dirty="0">
              <a:latin typeface="Alte Haas Grotesk"/>
            </a:endParaRPr>
          </a:p>
          <a:p>
            <a:pPr algn="ctr"/>
            <a:r>
              <a:rPr lang="en-GB" sz="1100" dirty="0">
                <a:latin typeface="Alte Haas Grotesk"/>
              </a:rPr>
              <a:t>Mar 2020</a:t>
            </a:r>
          </a:p>
        </p:txBody>
      </p:sp>
      <p:sp>
        <p:nvSpPr>
          <p:cNvPr id="40" name="Rectangle 39"/>
          <p:cNvSpPr/>
          <p:nvPr/>
        </p:nvSpPr>
        <p:spPr>
          <a:xfrm>
            <a:off x="3351192" y="2660757"/>
            <a:ext cx="1453615" cy="749417"/>
          </a:xfrm>
          <a:prstGeom prst="rect">
            <a:avLst/>
          </a:prstGeom>
        </p:spPr>
        <p:txBody>
          <a:bodyPr wrap="square">
            <a:spAutoFit/>
          </a:bodyPr>
          <a:lstStyle/>
          <a:p>
            <a:pPr lvl="0" algn="ctr"/>
            <a:r>
              <a:rPr lang="en-GB" sz="1050" dirty="0">
                <a:latin typeface="Alte Haas Grotesk"/>
              </a:rPr>
              <a:t>Registered </a:t>
            </a:r>
            <a:endParaRPr lang="en-GB" sz="1050" dirty="0" smtClean="0">
              <a:latin typeface="Alte Haas Grotesk"/>
            </a:endParaRPr>
          </a:p>
          <a:p>
            <a:pPr lvl="0" algn="ctr"/>
            <a:r>
              <a:rPr lang="en-GB" sz="1050" dirty="0" smtClean="0">
                <a:latin typeface="Alte Haas Grotesk"/>
              </a:rPr>
              <a:t>Manager Networks</a:t>
            </a:r>
            <a:endParaRPr lang="en-GB" sz="1050" dirty="0">
              <a:latin typeface="Alte Haas Grotesk"/>
            </a:endParaRPr>
          </a:p>
          <a:p>
            <a:pPr lvl="0" algn="ctr"/>
            <a:r>
              <a:rPr lang="en-GB" sz="1050" dirty="0">
                <a:latin typeface="Alte Haas Grotesk"/>
              </a:rPr>
              <a:t>(CH and HC)</a:t>
            </a:r>
          </a:p>
          <a:p>
            <a:pPr lvl="0" algn="ctr"/>
            <a:r>
              <a:rPr lang="en-GB" sz="1050" dirty="0">
                <a:latin typeface="Alte Haas Grotesk"/>
              </a:rPr>
              <a:t>May 2019</a:t>
            </a:r>
          </a:p>
        </p:txBody>
      </p:sp>
      <p:sp>
        <p:nvSpPr>
          <p:cNvPr id="41" name="Rectangle 40"/>
          <p:cNvSpPr/>
          <p:nvPr/>
        </p:nvSpPr>
        <p:spPr>
          <a:xfrm>
            <a:off x="3371175" y="3669263"/>
            <a:ext cx="1423640" cy="769441"/>
          </a:xfrm>
          <a:prstGeom prst="rect">
            <a:avLst/>
          </a:prstGeom>
        </p:spPr>
        <p:txBody>
          <a:bodyPr wrap="square">
            <a:spAutoFit/>
          </a:bodyPr>
          <a:lstStyle/>
          <a:p>
            <a:pPr algn="ctr"/>
            <a:r>
              <a:rPr lang="en-GB" sz="1100" dirty="0">
                <a:latin typeface="Alte Haas Grotesk"/>
              </a:rPr>
              <a:t>Development Programme for Care at Home</a:t>
            </a:r>
          </a:p>
          <a:p>
            <a:pPr algn="ctr"/>
            <a:r>
              <a:rPr lang="en-GB" sz="1100" dirty="0">
                <a:latin typeface="Alte Haas Grotesk"/>
              </a:rPr>
              <a:t>May 2019</a:t>
            </a:r>
          </a:p>
        </p:txBody>
      </p:sp>
      <p:sp>
        <p:nvSpPr>
          <p:cNvPr id="43" name="Rectangle 42"/>
          <p:cNvSpPr/>
          <p:nvPr/>
        </p:nvSpPr>
        <p:spPr>
          <a:xfrm>
            <a:off x="3371175" y="4779567"/>
            <a:ext cx="1423640" cy="769441"/>
          </a:xfrm>
          <a:prstGeom prst="rect">
            <a:avLst/>
          </a:prstGeom>
        </p:spPr>
        <p:txBody>
          <a:bodyPr wrap="square">
            <a:spAutoFit/>
          </a:bodyPr>
          <a:lstStyle/>
          <a:p>
            <a:pPr algn="ctr"/>
            <a:r>
              <a:rPr lang="en-GB" sz="1100" dirty="0">
                <a:latin typeface="Alte Haas Grotesk"/>
              </a:rPr>
              <a:t>Personalised </a:t>
            </a:r>
            <a:endParaRPr lang="en-GB" sz="1100" dirty="0" smtClean="0">
              <a:latin typeface="Alte Haas Grotesk"/>
            </a:endParaRPr>
          </a:p>
          <a:p>
            <a:pPr algn="ctr"/>
            <a:r>
              <a:rPr lang="en-GB" sz="1100" dirty="0" smtClean="0">
                <a:latin typeface="Alte Haas Grotesk"/>
              </a:rPr>
              <a:t>Care </a:t>
            </a:r>
            <a:r>
              <a:rPr lang="en-GB" sz="1100" dirty="0">
                <a:latin typeface="Alte Haas Grotesk"/>
              </a:rPr>
              <a:t>Support Journey </a:t>
            </a:r>
          </a:p>
          <a:p>
            <a:pPr algn="ctr"/>
            <a:r>
              <a:rPr lang="en-GB" sz="1100" dirty="0">
                <a:latin typeface="Alte Haas Grotesk"/>
              </a:rPr>
              <a:t>Aug 2019</a:t>
            </a:r>
          </a:p>
        </p:txBody>
      </p:sp>
      <p:sp>
        <p:nvSpPr>
          <p:cNvPr id="45" name="Rectangle 44"/>
          <p:cNvSpPr/>
          <p:nvPr/>
        </p:nvSpPr>
        <p:spPr>
          <a:xfrm>
            <a:off x="3321216" y="5786324"/>
            <a:ext cx="1533553" cy="938719"/>
          </a:xfrm>
          <a:prstGeom prst="rect">
            <a:avLst/>
          </a:prstGeom>
        </p:spPr>
        <p:txBody>
          <a:bodyPr wrap="square">
            <a:spAutoFit/>
          </a:bodyPr>
          <a:lstStyle/>
          <a:p>
            <a:pPr algn="ctr"/>
            <a:r>
              <a:rPr lang="en-GB" sz="1100" dirty="0">
                <a:latin typeface="Alte Haas Grotesk"/>
              </a:rPr>
              <a:t>Roll-out </a:t>
            </a:r>
            <a:endParaRPr lang="en-GB" sz="1100" dirty="0" smtClean="0">
              <a:latin typeface="Alte Haas Grotesk"/>
            </a:endParaRPr>
          </a:p>
          <a:p>
            <a:pPr algn="ctr"/>
            <a:r>
              <a:rPr lang="en-GB" sz="1100" dirty="0" smtClean="0">
                <a:latin typeface="Alte Haas Grotesk"/>
              </a:rPr>
              <a:t>Registered </a:t>
            </a:r>
          </a:p>
          <a:p>
            <a:pPr algn="ctr"/>
            <a:r>
              <a:rPr lang="en-GB" sz="1100" dirty="0" smtClean="0">
                <a:latin typeface="Alte Haas Grotesk"/>
              </a:rPr>
              <a:t>Manager </a:t>
            </a:r>
          </a:p>
          <a:p>
            <a:pPr algn="ctr"/>
            <a:r>
              <a:rPr lang="en-GB" sz="1100" dirty="0" smtClean="0">
                <a:latin typeface="Alte Haas Grotesk"/>
              </a:rPr>
              <a:t>Programme </a:t>
            </a:r>
            <a:endParaRPr lang="en-GB" sz="1100" dirty="0">
              <a:latin typeface="Alte Haas Grotesk"/>
            </a:endParaRPr>
          </a:p>
          <a:p>
            <a:pPr algn="ctr"/>
            <a:r>
              <a:rPr lang="en-GB" sz="1100" dirty="0" smtClean="0">
                <a:latin typeface="Alte Haas Grotesk"/>
              </a:rPr>
              <a:t>May 201</a:t>
            </a:r>
            <a:r>
              <a:rPr lang="en-GB" sz="1100" dirty="0" smtClean="0">
                <a:solidFill>
                  <a:srgbClr val="395764"/>
                </a:solidFill>
                <a:latin typeface="Alte Haas Grotesk"/>
              </a:rPr>
              <a:t>9</a:t>
            </a:r>
            <a:endParaRPr lang="en-GB" sz="1100" dirty="0">
              <a:solidFill>
                <a:srgbClr val="395764"/>
              </a:solidFill>
              <a:latin typeface="Alte Haas Grotesk"/>
            </a:endParaRPr>
          </a:p>
        </p:txBody>
      </p:sp>
      <p:sp>
        <p:nvSpPr>
          <p:cNvPr id="49" name="Rectangle 48"/>
          <p:cNvSpPr/>
          <p:nvPr/>
        </p:nvSpPr>
        <p:spPr>
          <a:xfrm>
            <a:off x="6141651" y="2674268"/>
            <a:ext cx="1423640" cy="769441"/>
          </a:xfrm>
          <a:prstGeom prst="rect">
            <a:avLst/>
          </a:prstGeom>
        </p:spPr>
        <p:txBody>
          <a:bodyPr wrap="square">
            <a:spAutoFit/>
          </a:bodyPr>
          <a:lstStyle/>
          <a:p>
            <a:pPr algn="ctr"/>
            <a:r>
              <a:rPr lang="en-GB" sz="1100" dirty="0">
                <a:latin typeface="Alte Haas Grotesk"/>
              </a:rPr>
              <a:t>GM Market Development </a:t>
            </a:r>
            <a:endParaRPr lang="en-GB" sz="1100" dirty="0" smtClean="0">
              <a:latin typeface="Alte Haas Grotesk"/>
            </a:endParaRPr>
          </a:p>
          <a:p>
            <a:pPr algn="ctr"/>
            <a:r>
              <a:rPr lang="en-GB" sz="1100" dirty="0" smtClean="0">
                <a:latin typeface="Alte Haas Grotesk"/>
              </a:rPr>
              <a:t>5-10 </a:t>
            </a:r>
            <a:r>
              <a:rPr lang="en-GB" sz="1100" dirty="0">
                <a:latin typeface="Alte Haas Grotesk"/>
              </a:rPr>
              <a:t>year Plan </a:t>
            </a:r>
          </a:p>
          <a:p>
            <a:pPr algn="ctr"/>
            <a:r>
              <a:rPr lang="en-GB" sz="1100" dirty="0">
                <a:latin typeface="Alte Haas Grotesk"/>
              </a:rPr>
              <a:t>Mar </a:t>
            </a:r>
            <a:r>
              <a:rPr lang="en-GB" sz="1100" dirty="0" smtClean="0">
                <a:latin typeface="Alte Haas Grotesk"/>
              </a:rPr>
              <a:t>2020</a:t>
            </a:r>
            <a:endParaRPr lang="en-GB" sz="1100" dirty="0">
              <a:latin typeface="Alte Haas Grotesk"/>
            </a:endParaRPr>
          </a:p>
        </p:txBody>
      </p:sp>
      <p:sp>
        <p:nvSpPr>
          <p:cNvPr id="55" name="Rectangle 54"/>
          <p:cNvSpPr/>
          <p:nvPr/>
        </p:nvSpPr>
        <p:spPr>
          <a:xfrm>
            <a:off x="7522226" y="3330664"/>
            <a:ext cx="1423640" cy="938719"/>
          </a:xfrm>
          <a:prstGeom prst="rect">
            <a:avLst/>
          </a:prstGeom>
        </p:spPr>
        <p:txBody>
          <a:bodyPr wrap="square">
            <a:spAutoFit/>
          </a:bodyPr>
          <a:lstStyle/>
          <a:p>
            <a:pPr algn="ctr"/>
            <a:r>
              <a:rPr lang="en-GB" sz="1100" dirty="0">
                <a:latin typeface="Alte Haas Grotesk"/>
              </a:rPr>
              <a:t>New Commissioning </a:t>
            </a:r>
            <a:endParaRPr lang="en-GB" sz="1100" dirty="0" smtClean="0">
              <a:latin typeface="Alte Haas Grotesk"/>
            </a:endParaRPr>
          </a:p>
          <a:p>
            <a:pPr algn="ctr"/>
            <a:r>
              <a:rPr lang="en-GB" sz="1100" dirty="0" smtClean="0">
                <a:latin typeface="Alte Haas Grotesk"/>
              </a:rPr>
              <a:t>&amp;  Contracting </a:t>
            </a:r>
          </a:p>
          <a:p>
            <a:pPr algn="ctr"/>
            <a:r>
              <a:rPr lang="en-GB" sz="1100" dirty="0">
                <a:latin typeface="Alte Haas Grotesk"/>
              </a:rPr>
              <a:t>M</a:t>
            </a:r>
            <a:r>
              <a:rPr lang="en-GB" sz="1100" dirty="0" smtClean="0">
                <a:latin typeface="Alte Haas Grotesk"/>
              </a:rPr>
              <a:t>odel </a:t>
            </a:r>
          </a:p>
          <a:p>
            <a:pPr algn="ctr"/>
            <a:r>
              <a:rPr lang="en-GB" sz="1100" dirty="0" smtClean="0">
                <a:latin typeface="Alte Haas Grotesk"/>
              </a:rPr>
              <a:t>Mar 2020</a:t>
            </a:r>
            <a:endParaRPr lang="en-GB" sz="1100" dirty="0">
              <a:latin typeface="Alte Haas Grotesk"/>
            </a:endParaRPr>
          </a:p>
        </p:txBody>
      </p:sp>
      <p:sp>
        <p:nvSpPr>
          <p:cNvPr id="47" name="Rectangle 46"/>
          <p:cNvSpPr/>
          <p:nvPr/>
        </p:nvSpPr>
        <p:spPr>
          <a:xfrm>
            <a:off x="4822713" y="3431960"/>
            <a:ext cx="1423640" cy="746358"/>
          </a:xfrm>
          <a:prstGeom prst="rect">
            <a:avLst/>
          </a:prstGeom>
        </p:spPr>
        <p:txBody>
          <a:bodyPr wrap="square">
            <a:spAutoFit/>
          </a:bodyPr>
          <a:lstStyle/>
          <a:p>
            <a:pPr algn="ctr"/>
            <a:r>
              <a:rPr lang="en-GB" sz="1050" dirty="0" smtClean="0">
                <a:latin typeface="Alte Haas Grotesk"/>
              </a:rPr>
              <a:t>New </a:t>
            </a:r>
          </a:p>
          <a:p>
            <a:pPr algn="ctr"/>
            <a:r>
              <a:rPr lang="en-GB" sz="1050" dirty="0" smtClean="0">
                <a:latin typeface="Alte Haas Grotesk"/>
              </a:rPr>
              <a:t>technology in care </a:t>
            </a:r>
          </a:p>
          <a:p>
            <a:pPr algn="ctr"/>
            <a:r>
              <a:rPr lang="en-GB" sz="1050" dirty="0" smtClean="0">
                <a:latin typeface="Alte Haas Grotesk"/>
              </a:rPr>
              <a:t>at home setting </a:t>
            </a:r>
          </a:p>
          <a:p>
            <a:pPr algn="ctr"/>
            <a:r>
              <a:rPr lang="en-GB" sz="1100" dirty="0" smtClean="0">
                <a:latin typeface="Alte Haas Grotesk"/>
              </a:rPr>
              <a:t>Sept 2020</a:t>
            </a:r>
            <a:endParaRPr lang="en-GB" sz="1050" dirty="0">
              <a:latin typeface="Alte Haas Grotesk"/>
            </a:endParaRPr>
          </a:p>
        </p:txBody>
      </p:sp>
      <p:sp>
        <p:nvSpPr>
          <p:cNvPr id="48" name="Rectangle 47"/>
          <p:cNvSpPr/>
          <p:nvPr/>
        </p:nvSpPr>
        <p:spPr>
          <a:xfrm>
            <a:off x="4864667" y="2274688"/>
            <a:ext cx="1199848" cy="461665"/>
          </a:xfrm>
          <a:prstGeom prst="rect">
            <a:avLst/>
          </a:prstGeom>
        </p:spPr>
        <p:txBody>
          <a:bodyPr wrap="square">
            <a:spAutoFit/>
          </a:bodyPr>
          <a:lstStyle/>
          <a:p>
            <a:pPr algn="ctr"/>
            <a:r>
              <a:rPr lang="en-GB" sz="1200" b="1" dirty="0" smtClean="0">
                <a:solidFill>
                  <a:schemeClr val="bg1"/>
                </a:solidFill>
                <a:latin typeface="Alte Haas Grotesk"/>
              </a:rPr>
              <a:t>TECH &amp; INNOVATION</a:t>
            </a:r>
            <a:endParaRPr lang="en-GB" sz="1200" b="1" dirty="0">
              <a:solidFill>
                <a:schemeClr val="bg1"/>
              </a:solidFill>
              <a:latin typeface="Alte Haas Grotesk"/>
            </a:endParaRPr>
          </a:p>
        </p:txBody>
      </p:sp>
      <p:sp>
        <p:nvSpPr>
          <p:cNvPr id="37" name="Rectangle 36"/>
          <p:cNvSpPr/>
          <p:nvPr/>
        </p:nvSpPr>
        <p:spPr>
          <a:xfrm>
            <a:off x="661394" y="1784035"/>
            <a:ext cx="1199848" cy="307777"/>
          </a:xfrm>
          <a:prstGeom prst="rect">
            <a:avLst/>
          </a:prstGeom>
        </p:spPr>
        <p:txBody>
          <a:bodyPr wrap="square">
            <a:spAutoFit/>
          </a:bodyPr>
          <a:lstStyle/>
          <a:p>
            <a:pPr algn="ctr"/>
            <a:r>
              <a:rPr lang="en-GB" sz="1400" b="1" dirty="0" smtClean="0">
                <a:solidFill>
                  <a:schemeClr val="bg1"/>
                </a:solidFill>
                <a:latin typeface="Alte Haas Grotesk"/>
              </a:rPr>
              <a:t>QUALITY</a:t>
            </a:r>
            <a:endParaRPr lang="en-GB" sz="1400" b="1" dirty="0">
              <a:solidFill>
                <a:schemeClr val="bg1"/>
              </a:solidFill>
              <a:latin typeface="Alte Haas Grotesk"/>
            </a:endParaRPr>
          </a:p>
        </p:txBody>
      </p:sp>
      <p:sp>
        <p:nvSpPr>
          <p:cNvPr id="39" name="Rectangle 38"/>
          <p:cNvSpPr/>
          <p:nvPr/>
        </p:nvSpPr>
        <p:spPr>
          <a:xfrm>
            <a:off x="1972296" y="2295254"/>
            <a:ext cx="1419671" cy="646331"/>
          </a:xfrm>
          <a:prstGeom prst="rect">
            <a:avLst/>
          </a:prstGeom>
        </p:spPr>
        <p:txBody>
          <a:bodyPr wrap="square">
            <a:spAutoFit/>
          </a:bodyPr>
          <a:lstStyle/>
          <a:p>
            <a:pPr algn="ctr"/>
            <a:r>
              <a:rPr lang="en-GB" sz="1200" b="1" dirty="0" smtClean="0">
                <a:solidFill>
                  <a:schemeClr val="bg1"/>
                </a:solidFill>
                <a:latin typeface="Alte Haas Grotesk"/>
              </a:rPr>
              <a:t>HIGH IMPACT CHANGE MODELS</a:t>
            </a:r>
            <a:endParaRPr lang="en-GB" sz="1200" b="1" dirty="0">
              <a:solidFill>
                <a:schemeClr val="bg1"/>
              </a:solidFill>
              <a:latin typeface="Alte Haas Grotesk"/>
            </a:endParaRPr>
          </a:p>
        </p:txBody>
      </p:sp>
      <p:sp>
        <p:nvSpPr>
          <p:cNvPr id="46" name="Rectangle 45"/>
          <p:cNvSpPr/>
          <p:nvPr/>
        </p:nvSpPr>
        <p:spPr>
          <a:xfrm>
            <a:off x="3463088" y="1739707"/>
            <a:ext cx="1199848" cy="553998"/>
          </a:xfrm>
          <a:prstGeom prst="rect">
            <a:avLst/>
          </a:prstGeom>
        </p:spPr>
        <p:txBody>
          <a:bodyPr wrap="square">
            <a:spAutoFit/>
          </a:bodyPr>
          <a:lstStyle/>
          <a:p>
            <a:pPr algn="ctr"/>
            <a:r>
              <a:rPr lang="en-GB" sz="1000" b="1" dirty="0" smtClean="0">
                <a:solidFill>
                  <a:schemeClr val="bg1"/>
                </a:solidFill>
                <a:latin typeface="Alte Haas Grotesk"/>
              </a:rPr>
              <a:t>PERSONALISED CARE &amp; SUPPORT</a:t>
            </a:r>
            <a:endParaRPr lang="en-GB" sz="1050" b="1" dirty="0">
              <a:solidFill>
                <a:schemeClr val="bg1"/>
              </a:solidFill>
              <a:latin typeface="Alte Haas Grotesk"/>
            </a:endParaRPr>
          </a:p>
        </p:txBody>
      </p:sp>
      <p:sp>
        <p:nvSpPr>
          <p:cNvPr id="54" name="Rectangle 53"/>
          <p:cNvSpPr/>
          <p:nvPr/>
        </p:nvSpPr>
        <p:spPr>
          <a:xfrm>
            <a:off x="6233091" y="1731058"/>
            <a:ext cx="1199848" cy="461665"/>
          </a:xfrm>
          <a:prstGeom prst="rect">
            <a:avLst/>
          </a:prstGeom>
        </p:spPr>
        <p:txBody>
          <a:bodyPr wrap="square">
            <a:spAutoFit/>
          </a:bodyPr>
          <a:lstStyle/>
          <a:p>
            <a:pPr algn="ctr"/>
            <a:r>
              <a:rPr lang="en-GB" sz="1200" b="1" dirty="0" smtClean="0">
                <a:solidFill>
                  <a:schemeClr val="bg1"/>
                </a:solidFill>
                <a:latin typeface="Alte Haas Grotesk"/>
              </a:rPr>
              <a:t>FUTURE MARKET</a:t>
            </a:r>
            <a:endParaRPr lang="en-GB" sz="1200" b="1" dirty="0">
              <a:solidFill>
                <a:schemeClr val="bg1"/>
              </a:solidFill>
              <a:latin typeface="Alte Haas Grotesk"/>
            </a:endParaRPr>
          </a:p>
        </p:txBody>
      </p:sp>
      <p:sp>
        <p:nvSpPr>
          <p:cNvPr id="66" name="Rectangle 65"/>
          <p:cNvSpPr/>
          <p:nvPr/>
        </p:nvSpPr>
        <p:spPr>
          <a:xfrm>
            <a:off x="7627905" y="2344024"/>
            <a:ext cx="1199848" cy="461665"/>
          </a:xfrm>
          <a:prstGeom prst="rect">
            <a:avLst/>
          </a:prstGeom>
        </p:spPr>
        <p:txBody>
          <a:bodyPr wrap="square">
            <a:spAutoFit/>
          </a:bodyPr>
          <a:lstStyle/>
          <a:p>
            <a:pPr algn="ctr"/>
            <a:r>
              <a:rPr lang="en-GB" sz="1200" b="1" dirty="0" smtClean="0">
                <a:solidFill>
                  <a:schemeClr val="bg1"/>
                </a:solidFill>
                <a:latin typeface="Alte Haas Grotesk"/>
              </a:rPr>
              <a:t>SYSTEM REFORM</a:t>
            </a:r>
            <a:endParaRPr lang="en-GB" sz="1200" b="1" dirty="0">
              <a:solidFill>
                <a:schemeClr val="bg1"/>
              </a:solidFill>
              <a:latin typeface="Alte Haas Grotesk"/>
            </a:endParaRPr>
          </a:p>
        </p:txBody>
      </p:sp>
      <p:sp>
        <p:nvSpPr>
          <p:cNvPr id="31"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42"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p:txBody>
      </p:sp>
      <p:sp>
        <p:nvSpPr>
          <p:cNvPr id="2" name="Title 1"/>
          <p:cNvSpPr>
            <a:spLocks noGrp="1"/>
          </p:cNvSpPr>
          <p:nvPr>
            <p:ph type="title"/>
          </p:nvPr>
        </p:nvSpPr>
        <p:spPr>
          <a:xfrm>
            <a:off x="344536" y="695089"/>
            <a:ext cx="3718476" cy="586227"/>
          </a:xfrm>
        </p:spPr>
        <p:txBody>
          <a:bodyPr/>
          <a:lstStyle/>
          <a:p>
            <a:r>
              <a:rPr lang="en-GB" dirty="0" smtClean="0">
                <a:solidFill>
                  <a:schemeClr val="tx1"/>
                </a:solidFill>
              </a:rPr>
              <a:t>LIVING WELL AT HOME</a:t>
            </a:r>
            <a:endParaRPr lang="en-GB" dirty="0">
              <a:solidFill>
                <a:schemeClr val="tx1"/>
              </a:solidFill>
            </a:endParaRPr>
          </a:p>
        </p:txBody>
      </p:sp>
    </p:spTree>
    <p:extLst>
      <p:ext uri="{BB962C8B-B14F-4D97-AF65-F5344CB8AC3E}">
        <p14:creationId xmlns:p14="http://schemas.microsoft.com/office/powerpoint/2010/main" val="3559177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297" y="744322"/>
            <a:ext cx="2616548" cy="586227"/>
          </a:xfrm>
        </p:spPr>
        <p:txBody>
          <a:bodyPr/>
          <a:lstStyle/>
          <a:p>
            <a:r>
              <a:rPr lang="en-US" dirty="0" smtClean="0">
                <a:solidFill>
                  <a:schemeClr val="tx1"/>
                </a:solidFill>
              </a:rPr>
              <a:t>trailblazers</a:t>
            </a:r>
            <a:endParaRPr lang="en-US" dirty="0">
              <a:solidFill>
                <a:schemeClr val="tx1"/>
              </a:solidFill>
            </a:endParaRPr>
          </a:p>
        </p:txBody>
      </p:sp>
      <p:sp>
        <p:nvSpPr>
          <p:cNvPr id="6" name="Text Placeholder 5"/>
          <p:cNvSpPr>
            <a:spLocks noGrp="1"/>
          </p:cNvSpPr>
          <p:nvPr>
            <p:ph type="body" sz="quarter" idx="14"/>
          </p:nvPr>
        </p:nvSpPr>
        <p:spPr>
          <a:xfrm>
            <a:off x="128643" y="3141797"/>
            <a:ext cx="2987860" cy="2966653"/>
          </a:xfrm>
          <a:noFill/>
        </p:spPr>
        <p:txBody>
          <a:bodyPr/>
          <a:lstStyle/>
          <a:p>
            <a:pPr lvl="0" algn="ctr">
              <a:spcBef>
                <a:spcPts val="0"/>
              </a:spcBef>
            </a:pPr>
            <a:r>
              <a:rPr lang="en-GB" b="1" dirty="0" smtClean="0"/>
              <a:t>Each trailblazer will develop, test and</a:t>
            </a:r>
          </a:p>
          <a:p>
            <a:pPr lvl="0" algn="ctr">
              <a:spcBef>
                <a:spcPts val="0"/>
              </a:spcBef>
            </a:pPr>
            <a:r>
              <a:rPr lang="en-GB" b="1" dirty="0" smtClean="0"/>
              <a:t>implement change on a neighbourhood footprint. </a:t>
            </a:r>
          </a:p>
          <a:p>
            <a:pPr algn="ctr">
              <a:spcBef>
                <a:spcPts val="0"/>
              </a:spcBef>
            </a:pPr>
            <a:endParaRPr lang="en-GB" b="1" dirty="0" smtClean="0">
              <a:solidFill>
                <a:srgbClr val="C00000"/>
              </a:solidFill>
            </a:endParaRPr>
          </a:p>
          <a:p>
            <a:pPr algn="ctr">
              <a:spcBef>
                <a:spcPts val="0"/>
              </a:spcBef>
            </a:pPr>
            <a:r>
              <a:rPr lang="en-GB" b="1" dirty="0" smtClean="0">
                <a:solidFill>
                  <a:srgbClr val="C00000"/>
                </a:solidFill>
              </a:rPr>
              <a:t>Understand </a:t>
            </a:r>
            <a:r>
              <a:rPr lang="en-GB" b="1" dirty="0">
                <a:solidFill>
                  <a:srgbClr val="C00000"/>
                </a:solidFill>
              </a:rPr>
              <a:t>the problem – how are things now</a:t>
            </a:r>
          </a:p>
          <a:p>
            <a:pPr algn="ctr">
              <a:spcBef>
                <a:spcPts val="0"/>
              </a:spcBef>
            </a:pPr>
            <a:endParaRPr lang="en-GB" sz="1100" b="1" dirty="0" smtClean="0">
              <a:solidFill>
                <a:srgbClr val="0070C0"/>
              </a:solidFill>
            </a:endParaRPr>
          </a:p>
          <a:p>
            <a:pPr algn="ctr">
              <a:spcBef>
                <a:spcPts val="0"/>
              </a:spcBef>
            </a:pPr>
            <a:r>
              <a:rPr lang="en-GB" b="1" dirty="0" smtClean="0">
                <a:solidFill>
                  <a:srgbClr val="0070C0"/>
                </a:solidFill>
              </a:rPr>
              <a:t>Test </a:t>
            </a:r>
            <a:r>
              <a:rPr lang="en-GB" b="1" dirty="0">
                <a:solidFill>
                  <a:srgbClr val="0070C0"/>
                </a:solidFill>
              </a:rPr>
              <a:t>and improve – what should we prioritise doing differently</a:t>
            </a:r>
          </a:p>
          <a:p>
            <a:pPr algn="ctr">
              <a:spcBef>
                <a:spcPts val="0"/>
              </a:spcBef>
            </a:pPr>
            <a:endParaRPr lang="en-GB" sz="1050" b="1" dirty="0" smtClean="0">
              <a:solidFill>
                <a:srgbClr val="7030A0"/>
              </a:solidFill>
            </a:endParaRPr>
          </a:p>
          <a:p>
            <a:pPr algn="ctr">
              <a:spcBef>
                <a:spcPts val="0"/>
              </a:spcBef>
            </a:pPr>
            <a:r>
              <a:rPr lang="en-GB" b="1" dirty="0" smtClean="0">
                <a:solidFill>
                  <a:srgbClr val="7030A0"/>
                </a:solidFill>
              </a:rPr>
              <a:t>Sustain </a:t>
            </a:r>
            <a:r>
              <a:rPr lang="en-GB" b="1" dirty="0">
                <a:solidFill>
                  <a:srgbClr val="7030A0"/>
                </a:solidFill>
              </a:rPr>
              <a:t>and Build – Measure, reflect, learn, make it </a:t>
            </a:r>
            <a:r>
              <a:rPr lang="en-GB" b="1" dirty="0" smtClean="0">
                <a:solidFill>
                  <a:srgbClr val="7030A0"/>
                </a:solidFill>
              </a:rPr>
              <a:t>stick</a:t>
            </a:r>
            <a:endParaRPr lang="en-GB" b="1" dirty="0">
              <a:solidFill>
                <a:srgbClr val="7030A0"/>
              </a:solidFill>
            </a:endParaRPr>
          </a:p>
        </p:txBody>
      </p:sp>
      <p:cxnSp>
        <p:nvCxnSpPr>
          <p:cNvPr id="13" name="Straight Connector 12"/>
          <p:cNvCxnSpPr/>
          <p:nvPr/>
        </p:nvCxnSpPr>
        <p:spPr>
          <a:xfrm>
            <a:off x="227178" y="2951860"/>
            <a:ext cx="2790791" cy="0"/>
          </a:xfrm>
          <a:prstGeom prst="line">
            <a:avLst/>
          </a:prstGeom>
          <a:ln w="12700" cmpd="sng">
            <a:solidFill>
              <a:srgbClr val="5A5A64"/>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20"/>
          </p:nvPr>
        </p:nvSpPr>
        <p:spPr>
          <a:xfrm>
            <a:off x="318137" y="1408521"/>
            <a:ext cx="2751641" cy="777429"/>
          </a:xfrm>
          <a:solidFill>
            <a:schemeClr val="bg1"/>
          </a:solidFill>
        </p:spPr>
        <p:txBody>
          <a:bodyPr>
            <a:noAutofit/>
          </a:bodyPr>
          <a:lstStyle/>
          <a:p>
            <a:pPr algn="ctr"/>
            <a:r>
              <a:rPr lang="en-US" sz="1800" dirty="0" smtClean="0">
                <a:latin typeface="Alte Haas Grotesk"/>
              </a:rPr>
              <a:t>An accelerated improvement approach </a:t>
            </a:r>
            <a:r>
              <a:rPr lang="en-GB" sz="1800" dirty="0">
                <a:latin typeface="Alte Haas Grotesk"/>
              </a:rPr>
              <a:t>to address some </a:t>
            </a:r>
            <a:r>
              <a:rPr lang="en-GB" sz="1800" dirty="0" smtClean="0">
                <a:latin typeface="Alte Haas Grotesk"/>
              </a:rPr>
              <a:t>key </a:t>
            </a:r>
            <a:r>
              <a:rPr lang="en-GB" sz="1800" dirty="0">
                <a:latin typeface="Alte Haas Grotesk"/>
              </a:rPr>
              <a:t>challenges aligned to </a:t>
            </a:r>
            <a:r>
              <a:rPr lang="en-GB" sz="1800" dirty="0" smtClean="0">
                <a:latin typeface="Alte Haas Grotesk"/>
              </a:rPr>
              <a:t>the LWAH themes</a:t>
            </a:r>
          </a:p>
          <a:p>
            <a:endParaRPr lang="en-US" sz="1400" dirty="0"/>
          </a:p>
        </p:txBody>
      </p:sp>
      <p:sp>
        <p:nvSpPr>
          <p:cNvPr id="18" name="Text Placeholder 5"/>
          <p:cNvSpPr txBox="1">
            <a:spLocks/>
          </p:cNvSpPr>
          <p:nvPr/>
        </p:nvSpPr>
        <p:spPr>
          <a:xfrm>
            <a:off x="85180" y="3982761"/>
            <a:ext cx="5458330" cy="290862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00" baseline="0">
                <a:solidFill>
                  <a:srgbClr val="262626"/>
                </a:solidFill>
                <a:latin typeface="Alte Haas Grotesk"/>
                <a:ea typeface="+mn-ea"/>
                <a:cs typeface="+mn-cs"/>
              </a:defRPr>
            </a:lvl1pPr>
            <a:lvl2pPr marL="742950" indent="-285750" algn="l" defTabSz="457200" rtl="0" eaLnBrk="1" latinLnBrk="0" hangingPunct="1">
              <a:spcBef>
                <a:spcPct val="20000"/>
              </a:spcBef>
              <a:buFont typeface="Arial"/>
              <a:buChar char="–"/>
              <a:defRPr sz="1600" kern="100">
                <a:solidFill>
                  <a:srgbClr val="262626"/>
                </a:solidFill>
                <a:latin typeface="Alte Haas Grotesk"/>
                <a:ea typeface="+mn-ea"/>
                <a:cs typeface="+mn-cs"/>
              </a:defRPr>
            </a:lvl2pPr>
            <a:lvl3pPr marL="1143000" indent="-228600" algn="l" defTabSz="457200" rtl="0" eaLnBrk="1" latinLnBrk="0" hangingPunct="1">
              <a:spcBef>
                <a:spcPct val="20000"/>
              </a:spcBef>
              <a:buFont typeface="Arial"/>
              <a:buChar char="•"/>
              <a:defRPr sz="1600" kern="100">
                <a:solidFill>
                  <a:srgbClr val="262626"/>
                </a:solidFill>
                <a:latin typeface="Alte Haas Grotesk"/>
                <a:ea typeface="+mn-ea"/>
                <a:cs typeface="+mn-cs"/>
              </a:defRPr>
            </a:lvl3pPr>
            <a:lvl4pPr marL="1600200" indent="-228600" algn="l" defTabSz="457200" rtl="0" eaLnBrk="1" latinLnBrk="0" hangingPunct="1">
              <a:spcBef>
                <a:spcPct val="20000"/>
              </a:spcBef>
              <a:buFont typeface="Arial"/>
              <a:buChar char="–"/>
              <a:defRPr sz="1600" kern="100">
                <a:solidFill>
                  <a:srgbClr val="262626"/>
                </a:solidFill>
                <a:latin typeface="Alte Haas Grotesk"/>
                <a:ea typeface="+mn-ea"/>
                <a:cs typeface="+mn-cs"/>
              </a:defRPr>
            </a:lvl4pPr>
            <a:lvl5pPr marL="2057400" indent="-228600" algn="l" defTabSz="457200" rtl="0" eaLnBrk="1" latinLnBrk="0" hangingPunct="1">
              <a:spcBef>
                <a:spcPct val="20000"/>
              </a:spcBef>
              <a:buFont typeface="Arial"/>
              <a:buChar char="»"/>
              <a:defRPr sz="1600" kern="100">
                <a:solidFill>
                  <a:srgbClr val="262626"/>
                </a:solidFill>
                <a:latin typeface="Alte Haas Grotes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GB" sz="1200" dirty="0" smtClean="0">
              <a:solidFill>
                <a:schemeClr val="bg1">
                  <a:lumMod val="50000"/>
                </a:schemeClr>
              </a:solidFill>
            </a:endParaRPr>
          </a:p>
        </p:txBody>
      </p:sp>
      <p:grpSp>
        <p:nvGrpSpPr>
          <p:cNvPr id="33" name="Group 32"/>
          <p:cNvGrpSpPr/>
          <p:nvPr/>
        </p:nvGrpSpPr>
        <p:grpSpPr>
          <a:xfrm>
            <a:off x="3017969" y="817620"/>
            <a:ext cx="6027982" cy="6007376"/>
            <a:chOff x="3028854" y="803612"/>
            <a:chExt cx="6115144" cy="6106419"/>
          </a:xfrm>
        </p:grpSpPr>
        <p:pic>
          <p:nvPicPr>
            <p:cNvPr id="15" name="Picture 2"/>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2369"/>
            <a:stretch/>
          </p:blipFill>
          <p:spPr bwMode="auto">
            <a:xfrm>
              <a:off x="3028854" y="803612"/>
              <a:ext cx="6115144" cy="610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6"/>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64948" y="2718227"/>
              <a:ext cx="1527944" cy="230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7845623" y="3369141"/>
              <a:ext cx="1168785" cy="724915"/>
            </a:xfrm>
            <a:prstGeom prst="rect">
              <a:avLst/>
            </a:prstGeom>
          </p:spPr>
          <p:txBody>
            <a:bodyPr wrap="square">
              <a:spAutoFit/>
            </a:bodyPr>
            <a:lstStyle/>
            <a:p>
              <a:pPr lvl="0" algn="ctr"/>
              <a:r>
                <a:rPr lang="en-GB" sz="1400" b="1" dirty="0">
                  <a:solidFill>
                    <a:schemeClr val="bg1"/>
                  </a:solidFill>
                  <a:latin typeface="Calibri" panose="020F0502020204030204" pitchFamily="34" charset="0"/>
                </a:rPr>
                <a:t>Technology </a:t>
              </a:r>
              <a:endParaRPr lang="en-GB" sz="1400" b="1" dirty="0" smtClean="0">
                <a:solidFill>
                  <a:schemeClr val="bg1"/>
                </a:solidFill>
                <a:latin typeface="Calibri" panose="020F0502020204030204" pitchFamily="34" charset="0"/>
              </a:endParaRPr>
            </a:p>
            <a:p>
              <a:pPr lvl="0" algn="ctr"/>
              <a:r>
                <a:rPr lang="en-GB" sz="1400" b="1" dirty="0" smtClean="0">
                  <a:solidFill>
                    <a:schemeClr val="bg1"/>
                  </a:solidFill>
                  <a:latin typeface="Calibri" panose="020F0502020204030204" pitchFamily="34" charset="0"/>
                </a:rPr>
                <a:t>&amp; </a:t>
              </a:r>
              <a:r>
                <a:rPr lang="en-GB" sz="1400" b="1" dirty="0" err="1" smtClean="0">
                  <a:solidFill>
                    <a:schemeClr val="bg1"/>
                  </a:solidFill>
                  <a:latin typeface="Calibri" panose="020F0502020204030204" pitchFamily="34" charset="0"/>
                </a:rPr>
                <a:t>innovaton</a:t>
              </a:r>
              <a:r>
                <a:rPr lang="en-GB" sz="1400" b="1" dirty="0" smtClean="0">
                  <a:solidFill>
                    <a:schemeClr val="bg1"/>
                  </a:solidFill>
                  <a:latin typeface="Calibri" panose="020F0502020204030204" pitchFamily="34" charset="0"/>
                </a:rPr>
                <a:t> </a:t>
              </a:r>
            </a:p>
            <a:p>
              <a:pPr lvl="0" algn="ctr"/>
              <a:r>
                <a:rPr lang="en-GB" sz="1200" dirty="0" smtClean="0">
                  <a:solidFill>
                    <a:schemeClr val="bg1"/>
                  </a:solidFill>
                  <a:latin typeface="Calibri" panose="020F0502020204030204" pitchFamily="34" charset="0"/>
                </a:rPr>
                <a:t>(Tim  Bryant)</a:t>
              </a:r>
              <a:endParaRPr lang="en-GB" sz="1200" dirty="0">
                <a:solidFill>
                  <a:schemeClr val="bg1"/>
                </a:solidFill>
                <a:latin typeface="Calibri" panose="020F0502020204030204" pitchFamily="34" charset="0"/>
              </a:endParaRPr>
            </a:p>
          </p:txBody>
        </p:sp>
        <p:sp>
          <p:nvSpPr>
            <p:cNvPr id="19" name="Rectangle 18"/>
            <p:cNvSpPr/>
            <p:nvPr/>
          </p:nvSpPr>
          <p:spPr>
            <a:xfrm>
              <a:off x="5590913" y="1211165"/>
              <a:ext cx="1927996" cy="917081"/>
            </a:xfrm>
            <a:prstGeom prst="rect">
              <a:avLst/>
            </a:prstGeom>
          </p:spPr>
          <p:txBody>
            <a:bodyPr wrap="square">
              <a:spAutoFit/>
            </a:bodyPr>
            <a:lstStyle/>
            <a:p>
              <a:pPr lvl="0"/>
              <a:r>
                <a:rPr lang="en-GB" sz="1400" b="1" dirty="0" smtClean="0">
                  <a:solidFill>
                    <a:schemeClr val="bg1"/>
                  </a:solidFill>
                  <a:latin typeface="Calibri" panose="020F0502020204030204" pitchFamily="34" charset="0"/>
                </a:rPr>
                <a:t>          </a:t>
              </a:r>
              <a:r>
                <a:rPr lang="en-GB" sz="1300" b="1" dirty="0" smtClean="0">
                  <a:solidFill>
                    <a:schemeClr val="bg1"/>
                  </a:solidFill>
                  <a:latin typeface="Calibri" panose="020F0502020204030204" pitchFamily="34" charset="0"/>
                </a:rPr>
                <a:t>Prevention / </a:t>
              </a:r>
            </a:p>
            <a:p>
              <a:pPr lvl="0"/>
              <a:r>
                <a:rPr lang="en-GB" sz="1300" b="1" dirty="0" smtClean="0">
                  <a:solidFill>
                    <a:schemeClr val="bg1"/>
                  </a:solidFill>
                  <a:latin typeface="Calibri" panose="020F0502020204030204" pitchFamily="34" charset="0"/>
                </a:rPr>
                <a:t>           admission </a:t>
              </a:r>
            </a:p>
            <a:p>
              <a:pPr lvl="0"/>
              <a:r>
                <a:rPr lang="en-GB" sz="1300" b="1" dirty="0" smtClean="0">
                  <a:solidFill>
                    <a:schemeClr val="bg1"/>
                  </a:solidFill>
                  <a:latin typeface="Calibri" panose="020F0502020204030204" pitchFamily="34" charset="0"/>
                </a:rPr>
                <a:t>      avoidance  (frailty)</a:t>
              </a:r>
            </a:p>
            <a:p>
              <a:pPr lvl="0"/>
              <a:r>
                <a:rPr lang="en-GB" sz="1200" dirty="0" smtClean="0">
                  <a:solidFill>
                    <a:schemeClr val="bg1"/>
                  </a:solidFill>
                  <a:latin typeface="Calibri" panose="020F0502020204030204" pitchFamily="34" charset="0"/>
                </a:rPr>
                <a:t>      (Teresa Emery)</a:t>
              </a:r>
              <a:endParaRPr lang="en-GB" sz="1200" dirty="0">
                <a:solidFill>
                  <a:schemeClr val="bg1"/>
                </a:solidFill>
                <a:latin typeface="Calibri" panose="020F0502020204030204" pitchFamily="34" charset="0"/>
              </a:endParaRPr>
            </a:p>
          </p:txBody>
        </p:sp>
        <p:sp>
          <p:nvSpPr>
            <p:cNvPr id="20" name="Rectangle 19"/>
            <p:cNvSpPr/>
            <p:nvPr/>
          </p:nvSpPr>
          <p:spPr>
            <a:xfrm>
              <a:off x="6906134" y="1821510"/>
              <a:ext cx="1748414" cy="1118333"/>
            </a:xfrm>
            <a:prstGeom prst="rect">
              <a:avLst/>
            </a:prstGeom>
          </p:spPr>
          <p:txBody>
            <a:bodyPr wrap="square">
              <a:spAutoFit/>
            </a:bodyPr>
            <a:lstStyle/>
            <a:p>
              <a:pPr lvl="0"/>
              <a:r>
                <a:rPr lang="en-GB" sz="1400" b="1" dirty="0" smtClean="0">
                  <a:solidFill>
                    <a:schemeClr val="bg1"/>
                  </a:solidFill>
                  <a:latin typeface="Calibri" panose="020F0502020204030204" pitchFamily="34" charset="0"/>
                </a:rPr>
                <a:t>                 </a:t>
              </a:r>
              <a:r>
                <a:rPr lang="en-GB" sz="1300" b="1" dirty="0" smtClean="0">
                  <a:solidFill>
                    <a:schemeClr val="bg1"/>
                  </a:solidFill>
                  <a:latin typeface="Calibri" panose="020F0502020204030204" pitchFamily="34" charset="0"/>
                </a:rPr>
                <a:t>System </a:t>
              </a:r>
            </a:p>
            <a:p>
              <a:pPr lvl="0"/>
              <a:r>
                <a:rPr lang="en-GB" sz="1300" b="1" dirty="0" smtClean="0">
                  <a:solidFill>
                    <a:schemeClr val="bg1"/>
                  </a:solidFill>
                  <a:latin typeface="Calibri" panose="020F0502020204030204" pitchFamily="34" charset="0"/>
                </a:rPr>
                <a:t>   reform &amp; moving away from  time/task</a:t>
              </a:r>
            </a:p>
            <a:p>
              <a:pPr lvl="0"/>
              <a:r>
                <a:rPr lang="en-GB" sz="1200" dirty="0" smtClean="0">
                  <a:solidFill>
                    <a:schemeClr val="bg1"/>
                  </a:solidFill>
                  <a:latin typeface="Calibri" panose="020F0502020204030204" pitchFamily="34" charset="0"/>
                </a:rPr>
                <a:t>        (Mark Rotheram, </a:t>
              </a:r>
            </a:p>
            <a:p>
              <a:pPr lvl="0"/>
              <a:r>
                <a:rPr lang="en-GB" sz="1200" dirty="0" smtClean="0">
                  <a:solidFill>
                    <a:schemeClr val="bg1"/>
                  </a:solidFill>
                  <a:latin typeface="Calibri" panose="020F0502020204030204" pitchFamily="34" charset="0"/>
                </a:rPr>
                <a:t>                 Zoe Porter)</a:t>
              </a:r>
              <a:endParaRPr lang="en-GB" sz="1200" dirty="0">
                <a:solidFill>
                  <a:schemeClr val="bg1"/>
                </a:solidFill>
                <a:latin typeface="Calibri" panose="020F0502020204030204" pitchFamily="34" charset="0"/>
              </a:endParaRPr>
            </a:p>
          </p:txBody>
        </p:sp>
        <p:sp>
          <p:nvSpPr>
            <p:cNvPr id="22" name="Rectangle 21"/>
            <p:cNvSpPr/>
            <p:nvPr/>
          </p:nvSpPr>
          <p:spPr>
            <a:xfrm>
              <a:off x="6068512" y="5146256"/>
              <a:ext cx="1518421" cy="1298331"/>
            </a:xfrm>
            <a:prstGeom prst="rect">
              <a:avLst/>
            </a:prstGeom>
          </p:spPr>
          <p:txBody>
            <a:bodyPr wrap="square">
              <a:spAutoFit/>
            </a:bodyPr>
            <a:lstStyle/>
            <a:p>
              <a:pPr lvl="0"/>
              <a:r>
                <a:rPr lang="en-GB" sz="1400" b="1" dirty="0" smtClean="0">
                  <a:solidFill>
                    <a:schemeClr val="bg1"/>
                  </a:solidFill>
                  <a:latin typeface="Calibri" panose="020F0502020204030204" pitchFamily="34" charset="0"/>
                </a:rPr>
                <a:t>              </a:t>
              </a:r>
              <a:r>
                <a:rPr lang="en-GB" sz="1300" b="1" dirty="0" smtClean="0">
                  <a:solidFill>
                    <a:schemeClr val="bg1"/>
                  </a:solidFill>
                  <a:latin typeface="Calibri" panose="020F0502020204030204" pitchFamily="34" charset="0"/>
                </a:rPr>
                <a:t>Data &amp;</a:t>
              </a:r>
            </a:p>
            <a:p>
              <a:pPr lvl="0"/>
              <a:r>
                <a:rPr lang="en-GB" sz="1300" b="1" dirty="0" smtClean="0">
                  <a:solidFill>
                    <a:schemeClr val="bg1"/>
                  </a:solidFill>
                  <a:latin typeface="Calibri" panose="020F0502020204030204" pitchFamily="34" charset="0"/>
                </a:rPr>
                <a:t>        predictive     </a:t>
              </a:r>
            </a:p>
            <a:p>
              <a:pPr lvl="0"/>
              <a:r>
                <a:rPr lang="en-GB" sz="1300" b="1" dirty="0">
                  <a:solidFill>
                    <a:schemeClr val="bg1"/>
                  </a:solidFill>
                  <a:latin typeface="Calibri" panose="020F0502020204030204" pitchFamily="34" charset="0"/>
                </a:rPr>
                <a:t> </a:t>
              </a:r>
              <a:r>
                <a:rPr lang="en-GB" sz="1300" b="1" dirty="0" smtClean="0">
                  <a:solidFill>
                    <a:schemeClr val="bg1"/>
                  </a:solidFill>
                  <a:latin typeface="Calibri" panose="020F0502020204030204" pitchFamily="34" charset="0"/>
                </a:rPr>
                <a:t>     modelling </a:t>
              </a:r>
            </a:p>
            <a:p>
              <a:pPr lvl="0"/>
              <a:r>
                <a:rPr lang="en-GB" sz="1300" b="1" dirty="0" smtClean="0">
                  <a:solidFill>
                    <a:schemeClr val="bg1"/>
                  </a:solidFill>
                  <a:latin typeface="Calibri" panose="020F0502020204030204" pitchFamily="34" charset="0"/>
                </a:rPr>
                <a:t>    </a:t>
              </a:r>
              <a:r>
                <a:rPr lang="en-GB" sz="1300" b="1" u="sng" dirty="0" smtClean="0">
                  <a:solidFill>
                    <a:schemeClr val="bg1"/>
                  </a:solidFill>
                  <a:latin typeface="Calibri" panose="020F0502020204030204" pitchFamily="34" charset="0"/>
                </a:rPr>
                <a:t> enabler</a:t>
              </a:r>
            </a:p>
            <a:p>
              <a:pPr lvl="0"/>
              <a:r>
                <a:rPr lang="en-GB" sz="1200" dirty="0" smtClean="0">
                  <a:solidFill>
                    <a:schemeClr val="bg1"/>
                  </a:solidFill>
                  <a:latin typeface="Calibri" panose="020F0502020204030204" pitchFamily="34" charset="0"/>
                </a:rPr>
                <a:t>            (Liz </a:t>
              </a:r>
            </a:p>
            <a:p>
              <a:pPr lvl="0"/>
              <a:r>
                <a:rPr lang="en-GB" sz="1200" dirty="0" smtClean="0">
                  <a:solidFill>
                    <a:schemeClr val="bg1"/>
                  </a:solidFill>
                  <a:latin typeface="Calibri" panose="020F0502020204030204" pitchFamily="34" charset="0"/>
                </a:rPr>
                <a:t>      Goodger)</a:t>
              </a:r>
              <a:endParaRPr lang="en-GB" sz="1200" dirty="0">
                <a:solidFill>
                  <a:schemeClr val="bg1"/>
                </a:solidFill>
                <a:latin typeface="Calibri" panose="020F0502020204030204" pitchFamily="34" charset="0"/>
              </a:endParaRPr>
            </a:p>
          </p:txBody>
        </p:sp>
        <p:sp>
          <p:nvSpPr>
            <p:cNvPr id="23" name="Rectangle 22"/>
            <p:cNvSpPr/>
            <p:nvPr/>
          </p:nvSpPr>
          <p:spPr>
            <a:xfrm>
              <a:off x="7157217" y="4131665"/>
              <a:ext cx="1373572" cy="1501685"/>
            </a:xfrm>
            <a:prstGeom prst="rect">
              <a:avLst/>
            </a:prstGeom>
          </p:spPr>
          <p:txBody>
            <a:bodyPr wrap="square">
              <a:spAutoFit/>
            </a:bodyPr>
            <a:lstStyle/>
            <a:p>
              <a:pPr lvl="0"/>
              <a:r>
                <a:rPr lang="en-GB" sz="1300" b="1" dirty="0" smtClean="0">
                  <a:solidFill>
                    <a:schemeClr val="bg1"/>
                  </a:solidFill>
                  <a:latin typeface="Calibri" panose="020F0502020204030204" pitchFamily="34" charset="0"/>
                </a:rPr>
                <a:t>        Public </a:t>
              </a:r>
            </a:p>
            <a:p>
              <a:pPr lvl="0"/>
              <a:r>
                <a:rPr lang="en-GB" sz="1300" b="1" dirty="0" smtClean="0">
                  <a:solidFill>
                    <a:schemeClr val="bg1"/>
                  </a:solidFill>
                  <a:latin typeface="Calibri" panose="020F0502020204030204" pitchFamily="34" charset="0"/>
                </a:rPr>
                <a:t>        health  </a:t>
              </a:r>
            </a:p>
            <a:p>
              <a:pPr lvl="0"/>
              <a:r>
                <a:rPr lang="en-GB" sz="1300" b="1" dirty="0" smtClean="0">
                  <a:solidFill>
                    <a:schemeClr val="bg1"/>
                  </a:solidFill>
                  <a:latin typeface="Calibri" panose="020F0502020204030204" pitchFamily="34" charset="0"/>
                </a:rPr>
                <a:t>      &amp; broader </a:t>
              </a:r>
            </a:p>
            <a:p>
              <a:pPr lvl="0"/>
              <a:r>
                <a:rPr lang="en-GB" sz="1300" b="1" dirty="0">
                  <a:solidFill>
                    <a:schemeClr val="bg1"/>
                  </a:solidFill>
                  <a:latin typeface="Calibri" panose="020F0502020204030204" pitchFamily="34" charset="0"/>
                </a:rPr>
                <a:t> </a:t>
              </a:r>
              <a:r>
                <a:rPr lang="en-GB" sz="1300" b="1" dirty="0" smtClean="0">
                  <a:solidFill>
                    <a:schemeClr val="bg1"/>
                  </a:solidFill>
                  <a:latin typeface="Calibri" panose="020F0502020204030204" pitchFamily="34" charset="0"/>
                </a:rPr>
                <a:t>   </a:t>
              </a:r>
              <a:r>
                <a:rPr lang="en-GB" sz="1250" b="1" dirty="0" smtClean="0">
                  <a:solidFill>
                    <a:schemeClr val="bg1"/>
                  </a:solidFill>
                  <a:latin typeface="Calibri" panose="020F0502020204030204" pitchFamily="34" charset="0"/>
                </a:rPr>
                <a:t>determinants</a:t>
              </a:r>
            </a:p>
            <a:p>
              <a:pPr lvl="0"/>
              <a:r>
                <a:rPr lang="en-GB" sz="1300" b="1" dirty="0">
                  <a:solidFill>
                    <a:schemeClr val="bg1"/>
                  </a:solidFill>
                  <a:latin typeface="Calibri" panose="020F0502020204030204" pitchFamily="34" charset="0"/>
                </a:rPr>
                <a:t> </a:t>
              </a:r>
              <a:r>
                <a:rPr lang="en-GB" sz="1300" b="1" dirty="0" smtClean="0">
                  <a:solidFill>
                    <a:schemeClr val="bg1"/>
                  </a:solidFill>
                  <a:latin typeface="Calibri" panose="020F0502020204030204" pitchFamily="34" charset="0"/>
                </a:rPr>
                <a:t>     of health</a:t>
              </a:r>
            </a:p>
            <a:p>
              <a:pPr lvl="0"/>
              <a:r>
                <a:rPr lang="en-GB" sz="1300" b="1" dirty="0" smtClean="0">
                  <a:solidFill>
                    <a:schemeClr val="bg1"/>
                  </a:solidFill>
                  <a:latin typeface="Calibri" panose="020F0502020204030204" pitchFamily="34" charset="0"/>
                </a:rPr>
                <a:t>        e</a:t>
              </a:r>
              <a:r>
                <a:rPr lang="en-GB" sz="1300" b="1" u="sng" dirty="0" smtClean="0">
                  <a:solidFill>
                    <a:schemeClr val="bg1"/>
                  </a:solidFill>
                  <a:latin typeface="Calibri" panose="020F0502020204030204" pitchFamily="34" charset="0"/>
                </a:rPr>
                <a:t>nabler</a:t>
              </a:r>
            </a:p>
            <a:p>
              <a:pPr lvl="0"/>
              <a:r>
                <a:rPr lang="en-GB" sz="1200" dirty="0" smtClean="0">
                  <a:solidFill>
                    <a:schemeClr val="bg1"/>
                  </a:solidFill>
                  <a:latin typeface="Calibri" panose="020F0502020204030204" pitchFamily="34" charset="0"/>
                </a:rPr>
                <a:t>     (scope tbc)</a:t>
              </a:r>
              <a:endParaRPr lang="en-GB" sz="1200" dirty="0">
                <a:solidFill>
                  <a:schemeClr val="bg1"/>
                </a:solidFill>
                <a:latin typeface="Calibri" panose="020F0502020204030204" pitchFamily="34" charset="0"/>
              </a:endParaRPr>
            </a:p>
          </p:txBody>
        </p:sp>
        <p:sp>
          <p:nvSpPr>
            <p:cNvPr id="24" name="Rectangle 23"/>
            <p:cNvSpPr/>
            <p:nvPr/>
          </p:nvSpPr>
          <p:spPr>
            <a:xfrm>
              <a:off x="4296349" y="5269898"/>
              <a:ext cx="1568368" cy="938553"/>
            </a:xfrm>
            <a:prstGeom prst="rect">
              <a:avLst/>
            </a:prstGeom>
          </p:spPr>
          <p:txBody>
            <a:bodyPr wrap="square">
              <a:spAutoFit/>
            </a:bodyPr>
            <a:lstStyle/>
            <a:p>
              <a:pPr lvl="0" algn="ctr"/>
              <a:r>
                <a:rPr lang="en-GB" sz="1400" b="1" dirty="0" smtClean="0">
                  <a:solidFill>
                    <a:schemeClr val="bg1"/>
                  </a:solidFill>
                  <a:latin typeface="Calibri" panose="020F0502020204030204" pitchFamily="34" charset="0"/>
                </a:rPr>
                <a:t>  Personalised care </a:t>
              </a:r>
            </a:p>
            <a:p>
              <a:pPr lvl="0" algn="ctr"/>
              <a:r>
                <a:rPr lang="en-GB" sz="1400" b="1" dirty="0" smtClean="0">
                  <a:solidFill>
                    <a:schemeClr val="bg1"/>
                  </a:solidFill>
                  <a:latin typeface="Calibri" panose="020F0502020204030204" pitchFamily="34" charset="0"/>
                </a:rPr>
                <a:t>&amp; support</a:t>
              </a:r>
            </a:p>
            <a:p>
              <a:pPr lvl="0" algn="ctr"/>
              <a:r>
                <a:rPr lang="en-GB" sz="1200" dirty="0" smtClean="0">
                  <a:solidFill>
                    <a:schemeClr val="bg1"/>
                  </a:solidFill>
                  <a:latin typeface="Calibri" panose="020F0502020204030204" pitchFamily="34" charset="0"/>
                </a:rPr>
                <a:t>(Gill Bailey)</a:t>
              </a:r>
              <a:endParaRPr lang="en-GB" sz="1200" dirty="0">
                <a:solidFill>
                  <a:schemeClr val="bg1"/>
                </a:solidFill>
                <a:latin typeface="Calibri" panose="020F0502020204030204" pitchFamily="34" charset="0"/>
              </a:endParaRPr>
            </a:p>
          </p:txBody>
        </p:sp>
        <p:sp>
          <p:nvSpPr>
            <p:cNvPr id="25" name="Rectangle 24"/>
            <p:cNvSpPr/>
            <p:nvPr/>
          </p:nvSpPr>
          <p:spPr>
            <a:xfrm>
              <a:off x="3333633" y="4264407"/>
              <a:ext cx="2008146" cy="891625"/>
            </a:xfrm>
            <a:prstGeom prst="rect">
              <a:avLst/>
            </a:prstGeom>
          </p:spPr>
          <p:txBody>
            <a:bodyPr wrap="square">
              <a:spAutoFit/>
            </a:bodyPr>
            <a:lstStyle/>
            <a:p>
              <a:pPr lvl="0"/>
              <a:r>
                <a:rPr lang="en-GB" sz="1300" b="1" dirty="0" smtClean="0">
                  <a:solidFill>
                    <a:schemeClr val="bg1"/>
                  </a:solidFill>
                  <a:latin typeface="Calibri" panose="020F0502020204030204" pitchFamily="34" charset="0"/>
                </a:rPr>
                <a:t>Nutrition &amp;</a:t>
              </a:r>
            </a:p>
            <a:p>
              <a:pPr lvl="0"/>
              <a:r>
                <a:rPr lang="en-GB" sz="1300" b="1" dirty="0" smtClean="0">
                  <a:solidFill>
                    <a:schemeClr val="bg1"/>
                  </a:solidFill>
                  <a:latin typeface="Calibri" panose="020F0502020204030204" pitchFamily="34" charset="0"/>
                </a:rPr>
                <a:t>  hydration (linked </a:t>
              </a:r>
            </a:p>
            <a:p>
              <a:pPr lvl="0"/>
              <a:r>
                <a:rPr lang="en-GB" sz="1300" b="1" dirty="0">
                  <a:solidFill>
                    <a:schemeClr val="bg1"/>
                  </a:solidFill>
                  <a:latin typeface="Calibri" panose="020F0502020204030204" pitchFamily="34" charset="0"/>
                </a:rPr>
                <a:t> </a:t>
              </a:r>
              <a:r>
                <a:rPr lang="en-GB" sz="1300" b="1" dirty="0" smtClean="0">
                  <a:solidFill>
                    <a:schemeClr val="bg1"/>
                  </a:solidFill>
                  <a:latin typeface="Calibri" panose="020F0502020204030204" pitchFamily="34" charset="0"/>
                </a:rPr>
                <a:t>    to public health)</a:t>
              </a:r>
            </a:p>
            <a:p>
              <a:pPr lvl="0" algn="ctr"/>
              <a:r>
                <a:rPr lang="en-GB" sz="1200" dirty="0" smtClean="0">
                  <a:solidFill>
                    <a:schemeClr val="bg1"/>
                  </a:solidFill>
                  <a:latin typeface="Calibri" panose="020F0502020204030204" pitchFamily="34" charset="0"/>
                </a:rPr>
                <a:t>(Janine Dyson)</a:t>
              </a:r>
              <a:endParaRPr lang="en-GB" sz="1200" dirty="0">
                <a:solidFill>
                  <a:schemeClr val="bg1"/>
                </a:solidFill>
                <a:latin typeface="Calibri" panose="020F0502020204030204" pitchFamily="34" charset="0"/>
              </a:endParaRPr>
            </a:p>
          </p:txBody>
        </p:sp>
        <p:sp>
          <p:nvSpPr>
            <p:cNvPr id="26" name="Rectangle 25"/>
            <p:cNvSpPr/>
            <p:nvPr/>
          </p:nvSpPr>
          <p:spPr>
            <a:xfrm>
              <a:off x="3463500" y="2705276"/>
              <a:ext cx="1168785" cy="703094"/>
            </a:xfrm>
            <a:prstGeom prst="rect">
              <a:avLst/>
            </a:prstGeom>
          </p:spPr>
          <p:txBody>
            <a:bodyPr wrap="square">
              <a:spAutoFit/>
            </a:bodyPr>
            <a:lstStyle/>
            <a:p>
              <a:pPr lvl="0"/>
              <a:r>
                <a:rPr lang="en-GB" sz="1400" b="1" dirty="0" smtClean="0">
                  <a:solidFill>
                    <a:schemeClr val="bg1"/>
                  </a:solidFill>
                  <a:latin typeface="Calibri" panose="020F0502020204030204" pitchFamily="34" charset="0"/>
                </a:rPr>
                <a:t>    Blended  </a:t>
              </a:r>
            </a:p>
            <a:p>
              <a:pPr lvl="0"/>
              <a:r>
                <a:rPr lang="en-GB" sz="1400" b="1" dirty="0">
                  <a:solidFill>
                    <a:schemeClr val="bg1"/>
                  </a:solidFill>
                  <a:latin typeface="Calibri" panose="020F0502020204030204" pitchFamily="34" charset="0"/>
                </a:rPr>
                <a:t> </a:t>
              </a:r>
              <a:r>
                <a:rPr lang="en-GB" sz="1400" b="1" dirty="0" smtClean="0">
                  <a:solidFill>
                    <a:schemeClr val="bg1"/>
                  </a:solidFill>
                  <a:latin typeface="Calibri" panose="020F0502020204030204" pitchFamily="34" charset="0"/>
                </a:rPr>
                <a:t>      roles</a:t>
              </a:r>
            </a:p>
            <a:p>
              <a:pPr lvl="0" algn="ctr"/>
              <a:r>
                <a:rPr lang="en-GB" sz="1200" dirty="0" smtClean="0">
                  <a:solidFill>
                    <a:schemeClr val="bg1"/>
                  </a:solidFill>
                  <a:latin typeface="Calibri" panose="020F0502020204030204" pitchFamily="34" charset="0"/>
                </a:rPr>
                <a:t>(Jo </a:t>
              </a:r>
              <a:r>
                <a:rPr lang="en-GB" sz="1200" dirty="0">
                  <a:solidFill>
                    <a:schemeClr val="bg1"/>
                  </a:solidFill>
                  <a:latin typeface="Calibri" panose="020F0502020204030204" pitchFamily="34" charset="0"/>
                </a:rPr>
                <a:t>F</a:t>
              </a:r>
              <a:r>
                <a:rPr lang="en-GB" sz="1200" dirty="0" smtClean="0">
                  <a:solidFill>
                    <a:schemeClr val="bg1"/>
                  </a:solidFill>
                  <a:latin typeface="Calibri" panose="020F0502020204030204" pitchFamily="34" charset="0"/>
                </a:rPr>
                <a:t>innerty)</a:t>
              </a:r>
              <a:endParaRPr lang="en-GB" sz="1200" dirty="0">
                <a:solidFill>
                  <a:schemeClr val="bg1"/>
                </a:solidFill>
                <a:latin typeface="Calibri" panose="020F0502020204030204" pitchFamily="34" charset="0"/>
              </a:endParaRPr>
            </a:p>
          </p:txBody>
        </p:sp>
        <p:sp>
          <p:nvSpPr>
            <p:cNvPr id="27" name="Rectangle 26"/>
            <p:cNvSpPr/>
            <p:nvPr/>
          </p:nvSpPr>
          <p:spPr>
            <a:xfrm>
              <a:off x="4496141" y="1489980"/>
              <a:ext cx="1168786" cy="1100497"/>
            </a:xfrm>
            <a:prstGeom prst="rect">
              <a:avLst/>
            </a:prstGeom>
          </p:spPr>
          <p:txBody>
            <a:bodyPr wrap="square">
              <a:spAutoFit/>
            </a:bodyPr>
            <a:lstStyle/>
            <a:p>
              <a:pPr lvl="0"/>
              <a:r>
                <a:rPr lang="en-GB" sz="1400" b="1" dirty="0" smtClean="0">
                  <a:solidFill>
                    <a:schemeClr val="bg1"/>
                  </a:solidFill>
                  <a:latin typeface="Calibri" panose="020F0502020204030204" pitchFamily="34" charset="0"/>
                </a:rPr>
                <a:t>  Social care   cooperative    </a:t>
              </a:r>
            </a:p>
            <a:p>
              <a:pPr lvl="0"/>
              <a:r>
                <a:rPr lang="en-GB" sz="1400" b="1" dirty="0">
                  <a:solidFill>
                    <a:schemeClr val="bg1"/>
                  </a:solidFill>
                  <a:latin typeface="Calibri" panose="020F0502020204030204" pitchFamily="34" charset="0"/>
                </a:rPr>
                <a:t> </a:t>
              </a:r>
              <a:r>
                <a:rPr lang="en-GB" sz="1400" b="1" dirty="0" smtClean="0">
                  <a:solidFill>
                    <a:schemeClr val="bg1"/>
                  </a:solidFill>
                  <a:latin typeface="Calibri" panose="020F0502020204030204" pitchFamily="34" charset="0"/>
                </a:rPr>
                <a:t>  model</a:t>
              </a:r>
            </a:p>
            <a:p>
              <a:pPr lvl="0"/>
              <a:r>
                <a:rPr lang="en-GB" sz="1200" dirty="0" smtClean="0">
                  <a:solidFill>
                    <a:schemeClr val="bg1"/>
                  </a:solidFill>
                  <a:latin typeface="Calibri" panose="020F0502020204030204" pitchFamily="34" charset="0"/>
                </a:rPr>
                <a:t>    (Vince</a:t>
              </a:r>
            </a:p>
            <a:p>
              <a:pPr lvl="0"/>
              <a:r>
                <a:rPr lang="en-GB" sz="1200" dirty="0" smtClean="0">
                  <a:solidFill>
                    <a:schemeClr val="bg1"/>
                  </a:solidFill>
                  <a:latin typeface="Calibri" panose="020F0502020204030204" pitchFamily="34" charset="0"/>
                </a:rPr>
                <a:t>     Fraga)</a:t>
              </a:r>
              <a:endParaRPr lang="en-GB" sz="1200" dirty="0">
                <a:solidFill>
                  <a:schemeClr val="bg1"/>
                </a:solidFill>
                <a:latin typeface="Calibri" panose="020F0502020204030204" pitchFamily="34" charset="0"/>
              </a:endParaRPr>
            </a:p>
          </p:txBody>
        </p:sp>
        <p:sp>
          <p:nvSpPr>
            <p:cNvPr id="28" name="Rectangle 27"/>
            <p:cNvSpPr/>
            <p:nvPr/>
          </p:nvSpPr>
          <p:spPr>
            <a:xfrm>
              <a:off x="5631244" y="3179270"/>
              <a:ext cx="1015336" cy="733665"/>
            </a:xfrm>
            <a:prstGeom prst="rect">
              <a:avLst/>
            </a:prstGeom>
          </p:spPr>
          <p:txBody>
            <a:bodyPr wrap="none">
              <a:spAutoFit/>
            </a:bodyPr>
            <a:lstStyle/>
            <a:p>
              <a:pPr lvl="0" algn="ctr"/>
              <a:r>
                <a:rPr lang="en-GB" sz="1400" b="1" dirty="0" smtClean="0">
                  <a:latin typeface="Calibri" panose="020F0502020204030204" pitchFamily="34" charset="0"/>
                </a:rPr>
                <a:t>Living Well </a:t>
              </a:r>
            </a:p>
            <a:p>
              <a:pPr lvl="0" algn="ctr"/>
              <a:r>
                <a:rPr lang="en-GB" sz="1400" b="1" dirty="0" smtClean="0">
                  <a:latin typeface="Calibri" panose="020F0502020204030204" pitchFamily="34" charset="0"/>
                </a:rPr>
                <a:t>at Home</a:t>
              </a:r>
            </a:p>
            <a:p>
              <a:pPr lvl="0" algn="ctr"/>
              <a:r>
                <a:rPr lang="en-GB" sz="1400" b="1" dirty="0" smtClean="0">
                  <a:latin typeface="Calibri" panose="020F0502020204030204" pitchFamily="34" charset="0"/>
                </a:rPr>
                <a:t>Trailblazers</a:t>
              </a:r>
              <a:endParaRPr lang="en-GB" sz="1400" b="1" dirty="0">
                <a:latin typeface="Calibri" panose="020F0502020204030204" pitchFamily="34" charset="0"/>
              </a:endParaRPr>
            </a:p>
          </p:txBody>
        </p:sp>
      </p:grpSp>
      <p:sp>
        <p:nvSpPr>
          <p:cNvPr id="29"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30"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Tree>
    <p:extLst>
      <p:ext uri="{BB962C8B-B14F-4D97-AF65-F5344CB8AC3E}">
        <p14:creationId xmlns:p14="http://schemas.microsoft.com/office/powerpoint/2010/main" val="1768570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694" y="736162"/>
            <a:ext cx="8152306" cy="586227"/>
          </a:xfrm>
        </p:spPr>
        <p:txBody>
          <a:bodyPr/>
          <a:lstStyle/>
          <a:p>
            <a:r>
              <a:rPr lang="en-US" sz="2200" dirty="0" smtClean="0">
                <a:solidFill>
                  <a:schemeClr val="tx1"/>
                </a:solidFill>
              </a:rPr>
              <a:t>Social care as part of a </a:t>
            </a:r>
            <a:r>
              <a:rPr lang="en-US" sz="2200" dirty="0" err="1" smtClean="0">
                <a:solidFill>
                  <a:schemeClr val="tx1"/>
                </a:solidFill>
              </a:rPr>
              <a:t>neighbourhood</a:t>
            </a:r>
            <a:r>
              <a:rPr lang="en-US" sz="2200" dirty="0" smtClean="0">
                <a:solidFill>
                  <a:schemeClr val="tx1"/>
                </a:solidFill>
              </a:rPr>
              <a:t> model</a:t>
            </a:r>
            <a:endParaRPr lang="en-US" sz="2200" dirty="0">
              <a:solidFill>
                <a:schemeClr val="tx1"/>
              </a:solidFill>
            </a:endParaRPr>
          </a:p>
        </p:txBody>
      </p:sp>
      <p:sp>
        <p:nvSpPr>
          <p:cNvPr id="8" name="Text Placeholder 7"/>
          <p:cNvSpPr>
            <a:spLocks noGrp="1"/>
          </p:cNvSpPr>
          <p:nvPr>
            <p:ph type="body" sz="quarter" idx="17"/>
          </p:nvPr>
        </p:nvSpPr>
        <p:spPr/>
        <p:txBody>
          <a:bodyPr/>
          <a:lstStyle/>
          <a:p>
            <a:r>
              <a:rPr lang="en-US" dirty="0" smtClean="0">
                <a:solidFill>
                  <a:srgbClr val="3F5664"/>
                </a:solidFill>
              </a:rPr>
              <a:t>overview</a:t>
            </a:r>
            <a:endParaRPr lang="en-US" dirty="0">
              <a:solidFill>
                <a:srgbClr val="3F5664"/>
              </a:solidFill>
            </a:endParaRPr>
          </a:p>
          <a:p>
            <a:endParaRPr lang="en-US" dirty="0">
              <a:solidFill>
                <a:srgbClr val="3F5664"/>
              </a:solidFill>
            </a:endParaRPr>
          </a:p>
        </p:txBody>
      </p:sp>
      <p:grpSp>
        <p:nvGrpSpPr>
          <p:cNvPr id="6" name="Group 5"/>
          <p:cNvGrpSpPr/>
          <p:nvPr/>
        </p:nvGrpSpPr>
        <p:grpSpPr>
          <a:xfrm>
            <a:off x="535278" y="1447724"/>
            <a:ext cx="8085762" cy="5209930"/>
            <a:chOff x="4524193" y="1447724"/>
            <a:chExt cx="4265430" cy="3910508"/>
          </a:xfrm>
        </p:grpSpPr>
        <p:sp>
          <p:nvSpPr>
            <p:cNvPr id="7" name="Rounded Rectangle 6"/>
            <p:cNvSpPr/>
            <p:nvPr/>
          </p:nvSpPr>
          <p:spPr>
            <a:xfrm>
              <a:off x="4524193" y="1447724"/>
              <a:ext cx="4260667" cy="3910508"/>
            </a:xfrm>
            <a:prstGeom prst="roundRect">
              <a:avLst>
                <a:gd name="adj" fmla="val 4475"/>
              </a:avLst>
            </a:prstGeom>
            <a:solidFill>
              <a:schemeClr val="bg1">
                <a:lumMod val="95000"/>
              </a:schemeClr>
            </a:solidFill>
            <a:ln>
              <a:solidFill>
                <a:srgbClr val="9FCDD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3485793071"/>
                </p:ext>
              </p:extLst>
            </p:nvPr>
          </p:nvGraphicFramePr>
          <p:xfrm>
            <a:off x="4524193" y="1623069"/>
            <a:ext cx="4196356" cy="3559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421140" y="3281115"/>
              <a:ext cx="520971" cy="392722"/>
            </a:xfrm>
            <a:prstGeom prst="rect">
              <a:avLst/>
            </a:prstGeom>
            <a:noFill/>
          </p:spPr>
          <p:txBody>
            <a:bodyPr wrap="square" rtlCol="0">
              <a:spAutoFit/>
            </a:bodyPr>
            <a:lstStyle/>
            <a:p>
              <a:pPr algn="ctr" defTabSz="914400"/>
              <a:r>
                <a:rPr lang="en-GB" sz="1400" kern="0" dirty="0" smtClean="0">
                  <a:solidFill>
                    <a:prstClr val="white"/>
                  </a:solidFill>
                  <a:latin typeface="Calibri"/>
                </a:rPr>
                <a:t>GP Practices </a:t>
              </a:r>
            </a:p>
          </p:txBody>
        </p:sp>
        <p:sp>
          <p:nvSpPr>
            <p:cNvPr id="11" name="Rounded Rectangular Callout 10"/>
            <p:cNvSpPr/>
            <p:nvPr/>
          </p:nvSpPr>
          <p:spPr>
            <a:xfrm flipH="1">
              <a:off x="7667712" y="1587497"/>
              <a:ext cx="991834" cy="940558"/>
            </a:xfrm>
            <a:prstGeom prst="wedgeRoundRectCallout">
              <a:avLst>
                <a:gd name="adj1" fmla="val 39940"/>
                <a:gd name="adj2" fmla="val 72630"/>
                <a:gd name="adj3" fmla="val 16667"/>
              </a:avLst>
            </a:prstGeom>
            <a:solidFill>
              <a:schemeClr val="bg1"/>
            </a:solidFill>
            <a:ln w="12700" cap="flat" cmpd="sng" algn="ctr">
              <a:solidFill>
                <a:srgbClr val="18AA9D"/>
              </a:solidFill>
              <a:prstDash val="solid"/>
            </a:ln>
            <a:effectLst/>
          </p:spPr>
          <p:txBody>
            <a:bodyPr rtlCol="0" anchor="ctr"/>
            <a:lstStyle/>
            <a:p>
              <a:pPr algn="ctr" defTabSz="914400">
                <a:defRPr/>
              </a:pPr>
              <a:endParaRPr lang="en-GB" sz="1100" kern="0" dirty="0" smtClean="0">
                <a:solidFill>
                  <a:srgbClr val="000000"/>
                </a:solidFill>
                <a:latin typeface="Calibri"/>
              </a:endParaRPr>
            </a:p>
            <a:p>
              <a:pPr defTabSz="914400">
                <a:defRPr/>
              </a:pPr>
              <a:r>
                <a:rPr lang="en-GB" sz="1100" b="1" u="sng" kern="0" dirty="0" smtClean="0">
                  <a:solidFill>
                    <a:srgbClr val="FFFFFF">
                      <a:lumMod val="50000"/>
                    </a:srgbClr>
                  </a:solidFill>
                  <a:latin typeface="Calibri"/>
                </a:rPr>
                <a:t>Example Services </a:t>
              </a:r>
              <a:endParaRPr lang="en-GB" sz="1100" u="sng" kern="0" dirty="0" smtClean="0">
                <a:solidFill>
                  <a:srgbClr val="FFFFFF">
                    <a:lumMod val="50000"/>
                  </a:srgbClr>
                </a:solidFill>
                <a:latin typeface="Calibri"/>
              </a:endParaRPr>
            </a:p>
            <a:p>
              <a:pPr defTabSz="914400">
                <a:defRPr/>
              </a:pPr>
              <a:r>
                <a:rPr lang="en-GB" sz="1100" kern="0" dirty="0" smtClean="0">
                  <a:solidFill>
                    <a:srgbClr val="FFFFFF">
                      <a:lumMod val="50000"/>
                    </a:srgbClr>
                  </a:solidFill>
                  <a:latin typeface="Calibri"/>
                </a:rPr>
                <a:t>Reablement            </a:t>
              </a:r>
            </a:p>
            <a:p>
              <a:pPr defTabSz="914400">
                <a:defRPr/>
              </a:pPr>
              <a:r>
                <a:rPr lang="en-GB" sz="1100" kern="0" dirty="0" smtClean="0">
                  <a:solidFill>
                    <a:srgbClr val="FFFFFF">
                      <a:lumMod val="50000"/>
                    </a:srgbClr>
                  </a:solidFill>
                  <a:latin typeface="Calibri"/>
                </a:rPr>
                <a:t>Well-being teams        </a:t>
              </a:r>
            </a:p>
            <a:p>
              <a:pPr defTabSz="914400">
                <a:defRPr/>
              </a:pPr>
              <a:r>
                <a:rPr lang="en-GB" sz="1100" kern="0" dirty="0" smtClean="0">
                  <a:solidFill>
                    <a:srgbClr val="FFFFFF">
                      <a:lumMod val="50000"/>
                    </a:srgbClr>
                  </a:solidFill>
                  <a:latin typeface="Calibri"/>
                </a:rPr>
                <a:t>Care at Home   </a:t>
              </a:r>
            </a:p>
            <a:p>
              <a:pPr defTabSz="914400">
                <a:defRPr/>
              </a:pPr>
              <a:r>
                <a:rPr lang="en-GB" sz="1100" kern="0" dirty="0" smtClean="0">
                  <a:solidFill>
                    <a:srgbClr val="FFFFFF">
                      <a:lumMod val="50000"/>
                    </a:srgbClr>
                  </a:solidFill>
                  <a:latin typeface="Calibri"/>
                </a:rPr>
                <a:t>Early/Intervention Prevention Services</a:t>
              </a:r>
            </a:p>
            <a:p>
              <a:pPr defTabSz="914400">
                <a:defRPr/>
              </a:pPr>
              <a:r>
                <a:rPr lang="en-GB" sz="1100" kern="0" dirty="0" smtClean="0">
                  <a:solidFill>
                    <a:srgbClr val="FFFFFF">
                      <a:lumMod val="50000"/>
                    </a:srgbClr>
                  </a:solidFill>
                  <a:latin typeface="Calibri"/>
                </a:rPr>
                <a:t>Supported Housing </a:t>
              </a:r>
            </a:p>
            <a:p>
              <a:pPr defTabSz="914400">
                <a:defRPr/>
              </a:pPr>
              <a:endParaRPr lang="en-GB" sz="1100" kern="0" dirty="0" smtClean="0">
                <a:solidFill>
                  <a:srgbClr val="000000"/>
                </a:solidFill>
                <a:latin typeface="Calibri"/>
              </a:endParaRPr>
            </a:p>
          </p:txBody>
        </p:sp>
        <p:sp>
          <p:nvSpPr>
            <p:cNvPr id="12" name="Rounded Rectangle 11"/>
            <p:cNvSpPr/>
            <p:nvPr/>
          </p:nvSpPr>
          <p:spPr>
            <a:xfrm>
              <a:off x="7488739" y="4582160"/>
              <a:ext cx="1300884" cy="776072"/>
            </a:xfrm>
            <a:prstGeom prst="roundRect">
              <a:avLst/>
            </a:prstGeom>
            <a:noFill/>
            <a:ln w="25400" cap="flat" cmpd="sng" algn="ctr">
              <a:noFill/>
              <a:prstDash val="solid"/>
            </a:ln>
            <a:effectLst/>
          </p:spPr>
          <p:txBody>
            <a:bodyPr rtlCol="0" anchor="ctr"/>
            <a:lstStyle/>
            <a:p>
              <a:pPr algn="ctr" defTabSz="914400">
                <a:defRPr/>
              </a:pPr>
              <a:r>
                <a:rPr lang="en-GB" sz="1400" kern="0" dirty="0" smtClean="0">
                  <a:solidFill>
                    <a:srgbClr val="000000"/>
                  </a:solidFill>
                  <a:latin typeface="Calibri"/>
                </a:rPr>
                <a:t>Neighbourhoods</a:t>
              </a:r>
            </a:p>
            <a:p>
              <a:pPr algn="ctr" defTabSz="914400">
                <a:defRPr/>
              </a:pPr>
              <a:r>
                <a:rPr lang="en-GB" sz="1400" kern="0" dirty="0" smtClean="0">
                  <a:solidFill>
                    <a:srgbClr val="000000"/>
                  </a:solidFill>
                  <a:latin typeface="Calibri"/>
                </a:rPr>
                <a:t>30-50k Population within LCO </a:t>
              </a:r>
            </a:p>
          </p:txBody>
        </p:sp>
        <p:sp>
          <p:nvSpPr>
            <p:cNvPr id="15" name="Rounded Rectangle 14"/>
            <p:cNvSpPr/>
            <p:nvPr/>
          </p:nvSpPr>
          <p:spPr>
            <a:xfrm>
              <a:off x="4646481" y="1587497"/>
              <a:ext cx="1259750" cy="725089"/>
            </a:xfrm>
            <a:prstGeom prst="roundRect">
              <a:avLst/>
            </a:prstGeom>
            <a:noFill/>
            <a:ln w="25400" cap="flat" cmpd="sng" algn="ctr">
              <a:noFill/>
              <a:prstDash val="solid"/>
            </a:ln>
            <a:effectLst/>
          </p:spPr>
          <p:txBody>
            <a:bodyPr rtlCol="0" anchor="ctr"/>
            <a:lstStyle/>
            <a:p>
              <a:pPr algn="ctr" defTabSz="914400">
                <a:defRPr/>
              </a:pPr>
              <a:r>
                <a:rPr lang="en-GB" sz="1400" kern="0" dirty="0" smtClean="0">
                  <a:solidFill>
                    <a:srgbClr val="000000"/>
                  </a:solidFill>
                  <a:latin typeface="Calibri"/>
                </a:rPr>
                <a:t>Integrated Commissioning: Pooled Health &amp; Social Care Budget</a:t>
              </a:r>
            </a:p>
          </p:txBody>
        </p:sp>
      </p:grpSp>
      <p:sp>
        <p:nvSpPr>
          <p:cNvPr id="16"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Tree>
    <p:extLst>
      <p:ext uri="{BB962C8B-B14F-4D97-AF65-F5344CB8AC3E}">
        <p14:creationId xmlns:p14="http://schemas.microsoft.com/office/powerpoint/2010/main" val="3659286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47412" y="1534160"/>
            <a:ext cx="8783229" cy="5008880"/>
          </a:xfrm>
          <a:prstGeom prst="roundRect">
            <a:avLst>
              <a:gd name="adj" fmla="val 8553"/>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p>
            <a:r>
              <a:rPr lang="en-GB" dirty="0" smtClean="0">
                <a:solidFill>
                  <a:schemeClr val="tx1"/>
                </a:solidFill>
              </a:rPr>
              <a:t>SUPPORTED HOUSING</a:t>
            </a:r>
            <a:endParaRPr lang="en-GB" dirty="0">
              <a:solidFill>
                <a:schemeClr val="tx1"/>
              </a:solidFill>
            </a:endParaRPr>
          </a:p>
        </p:txBody>
      </p:sp>
      <p:pic>
        <p:nvPicPr>
          <p:cNvPr id="4100" name="Picture 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82" r="1638"/>
          <a:stretch/>
        </p:blipFill>
        <p:spPr bwMode="auto">
          <a:xfrm>
            <a:off x="147412" y="1920239"/>
            <a:ext cx="8681628" cy="426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14976" y="4160520"/>
            <a:ext cx="1444784" cy="523220"/>
          </a:xfrm>
          <a:prstGeom prst="rect">
            <a:avLst/>
          </a:prstGeom>
        </p:spPr>
        <p:txBody>
          <a:bodyPr wrap="square">
            <a:spAutoFit/>
          </a:bodyPr>
          <a:lstStyle/>
          <a:p>
            <a:pPr lvl="0" algn="ctr"/>
            <a:r>
              <a:rPr lang="en-GB" sz="1400" b="1" dirty="0">
                <a:solidFill>
                  <a:schemeClr val="bg1"/>
                </a:solidFill>
              </a:rPr>
              <a:t>STRATEGIC ALIGNMENT</a:t>
            </a:r>
          </a:p>
        </p:txBody>
      </p:sp>
      <p:sp>
        <p:nvSpPr>
          <p:cNvPr id="4" name="Rectangle 3"/>
          <p:cNvSpPr/>
          <p:nvPr/>
        </p:nvSpPr>
        <p:spPr>
          <a:xfrm>
            <a:off x="1798320" y="2405688"/>
            <a:ext cx="1351280" cy="1015663"/>
          </a:xfrm>
          <a:prstGeom prst="rect">
            <a:avLst/>
          </a:prstGeom>
        </p:spPr>
        <p:txBody>
          <a:bodyPr wrap="square">
            <a:spAutoFit/>
          </a:bodyPr>
          <a:lstStyle/>
          <a:p>
            <a:pPr lvl="0" algn="ctr"/>
            <a:r>
              <a:rPr lang="en-GB" sz="1200" b="1" dirty="0"/>
              <a:t>Locality Supported Housing Strategies</a:t>
            </a:r>
          </a:p>
          <a:p>
            <a:pPr lvl="0" algn="ctr"/>
            <a:r>
              <a:rPr lang="en-GB" sz="1200" b="1" dirty="0" smtClean="0"/>
              <a:t>May 2019</a:t>
            </a:r>
            <a:endParaRPr lang="en-GB" sz="1200" b="1" dirty="0"/>
          </a:p>
        </p:txBody>
      </p:sp>
      <p:sp>
        <p:nvSpPr>
          <p:cNvPr id="5" name="Rectangle 4"/>
          <p:cNvSpPr/>
          <p:nvPr/>
        </p:nvSpPr>
        <p:spPr>
          <a:xfrm>
            <a:off x="508000" y="3153508"/>
            <a:ext cx="1206976" cy="1015663"/>
          </a:xfrm>
          <a:prstGeom prst="rect">
            <a:avLst/>
          </a:prstGeom>
        </p:spPr>
        <p:txBody>
          <a:bodyPr wrap="square">
            <a:spAutoFit/>
          </a:bodyPr>
          <a:lstStyle/>
          <a:p>
            <a:pPr lvl="0" algn="ctr"/>
            <a:r>
              <a:rPr lang="en-GB" sz="1200" b="1" dirty="0"/>
              <a:t>Locality Supported Housing Pipeline</a:t>
            </a:r>
          </a:p>
          <a:p>
            <a:pPr lvl="0" algn="ctr"/>
            <a:r>
              <a:rPr lang="en-GB" sz="1200" b="1" dirty="0"/>
              <a:t>April 2019</a:t>
            </a:r>
          </a:p>
        </p:txBody>
      </p:sp>
      <p:sp>
        <p:nvSpPr>
          <p:cNvPr id="24" name="Rectangle 23"/>
          <p:cNvSpPr/>
          <p:nvPr/>
        </p:nvSpPr>
        <p:spPr>
          <a:xfrm>
            <a:off x="3094242" y="4953000"/>
            <a:ext cx="1444784" cy="523220"/>
          </a:xfrm>
          <a:prstGeom prst="rect">
            <a:avLst/>
          </a:prstGeom>
        </p:spPr>
        <p:txBody>
          <a:bodyPr wrap="square">
            <a:spAutoFit/>
          </a:bodyPr>
          <a:lstStyle/>
          <a:p>
            <a:pPr lvl="0" algn="ctr"/>
            <a:r>
              <a:rPr lang="en-GB" sz="1400" b="1" dirty="0" smtClean="0">
                <a:solidFill>
                  <a:schemeClr val="bg1"/>
                </a:solidFill>
              </a:rPr>
              <a:t>BEST PRACTICE</a:t>
            </a:r>
            <a:endParaRPr lang="en-GB" sz="1400" b="1" dirty="0">
              <a:solidFill>
                <a:schemeClr val="bg1"/>
              </a:solidFill>
            </a:endParaRPr>
          </a:p>
        </p:txBody>
      </p:sp>
      <p:sp>
        <p:nvSpPr>
          <p:cNvPr id="6" name="Rectangle 5"/>
          <p:cNvSpPr/>
          <p:nvPr/>
        </p:nvSpPr>
        <p:spPr>
          <a:xfrm>
            <a:off x="3197906" y="3248597"/>
            <a:ext cx="1290320" cy="830997"/>
          </a:xfrm>
          <a:prstGeom prst="rect">
            <a:avLst/>
          </a:prstGeom>
        </p:spPr>
        <p:txBody>
          <a:bodyPr wrap="square">
            <a:spAutoFit/>
          </a:bodyPr>
          <a:lstStyle/>
          <a:p>
            <a:pPr lvl="0" algn="ctr"/>
            <a:r>
              <a:rPr lang="en-GB" sz="1200" b="1" dirty="0" err="1"/>
              <a:t>LGA</a:t>
            </a:r>
            <a:r>
              <a:rPr lang="en-GB" sz="1200" b="1" dirty="0"/>
              <a:t> Extra Care Resource Pack</a:t>
            </a:r>
          </a:p>
          <a:p>
            <a:pPr lvl="0" algn="ctr"/>
            <a:r>
              <a:rPr lang="en-GB" sz="1200" b="1" dirty="0"/>
              <a:t>May 2019 </a:t>
            </a:r>
          </a:p>
        </p:txBody>
      </p:sp>
      <p:sp>
        <p:nvSpPr>
          <p:cNvPr id="7" name="Rectangle 6"/>
          <p:cNvSpPr/>
          <p:nvPr/>
        </p:nvSpPr>
        <p:spPr>
          <a:xfrm>
            <a:off x="4424543" y="3970327"/>
            <a:ext cx="1473200" cy="1015663"/>
          </a:xfrm>
          <a:prstGeom prst="rect">
            <a:avLst/>
          </a:prstGeom>
        </p:spPr>
        <p:txBody>
          <a:bodyPr wrap="square">
            <a:spAutoFit/>
          </a:bodyPr>
          <a:lstStyle/>
          <a:p>
            <a:pPr lvl="0" algn="ctr"/>
            <a:r>
              <a:rPr lang="en-GB" sz="1200" b="1" dirty="0" err="1"/>
              <a:t>LGA</a:t>
            </a:r>
            <a:r>
              <a:rPr lang="en-GB" sz="1200" b="1" dirty="0"/>
              <a:t> Support Workshops with </a:t>
            </a:r>
            <a:r>
              <a:rPr lang="en-GB" sz="1200" b="1" dirty="0" err="1"/>
              <a:t>DASSs</a:t>
            </a:r>
            <a:r>
              <a:rPr lang="en-GB" sz="1200" b="1" dirty="0"/>
              <a:t> / </a:t>
            </a:r>
            <a:r>
              <a:rPr lang="en-GB" sz="1200" b="1" dirty="0" err="1"/>
              <a:t>SH</a:t>
            </a:r>
            <a:r>
              <a:rPr lang="en-GB" sz="1200" b="1" dirty="0"/>
              <a:t> Steering Group</a:t>
            </a:r>
          </a:p>
          <a:p>
            <a:pPr lvl="0" algn="ctr"/>
            <a:r>
              <a:rPr lang="en-GB" sz="1200" b="1" dirty="0"/>
              <a:t>Jun 2019</a:t>
            </a:r>
          </a:p>
        </p:txBody>
      </p:sp>
      <p:sp>
        <p:nvSpPr>
          <p:cNvPr id="25" name="Rectangle 24"/>
          <p:cNvSpPr/>
          <p:nvPr/>
        </p:nvSpPr>
        <p:spPr>
          <a:xfrm>
            <a:off x="5887583" y="3441651"/>
            <a:ext cx="1444784" cy="523220"/>
          </a:xfrm>
          <a:prstGeom prst="rect">
            <a:avLst/>
          </a:prstGeom>
        </p:spPr>
        <p:txBody>
          <a:bodyPr wrap="square">
            <a:spAutoFit/>
          </a:bodyPr>
          <a:lstStyle/>
          <a:p>
            <a:pPr lvl="0" algn="ctr"/>
            <a:r>
              <a:rPr lang="en-GB" sz="1400" b="1" dirty="0" smtClean="0">
                <a:solidFill>
                  <a:schemeClr val="bg1"/>
                </a:solidFill>
              </a:rPr>
              <a:t>MARKET SHAPING</a:t>
            </a:r>
            <a:endParaRPr lang="en-GB" sz="1400" b="1" dirty="0">
              <a:solidFill>
                <a:schemeClr val="bg1"/>
              </a:solidFill>
            </a:endParaRPr>
          </a:p>
        </p:txBody>
      </p:sp>
      <p:sp>
        <p:nvSpPr>
          <p:cNvPr id="8" name="Rectangle 7"/>
          <p:cNvSpPr/>
          <p:nvPr/>
        </p:nvSpPr>
        <p:spPr>
          <a:xfrm>
            <a:off x="5969000" y="4667924"/>
            <a:ext cx="1092200" cy="1200329"/>
          </a:xfrm>
          <a:prstGeom prst="rect">
            <a:avLst/>
          </a:prstGeom>
        </p:spPr>
        <p:txBody>
          <a:bodyPr wrap="square">
            <a:spAutoFit/>
          </a:bodyPr>
          <a:lstStyle/>
          <a:p>
            <a:pPr lvl="0" algn="ctr"/>
            <a:r>
              <a:rPr lang="en-GB" sz="1200" b="1" dirty="0"/>
              <a:t>Predictive Modelling of LD/MH Housing Need</a:t>
            </a:r>
          </a:p>
          <a:p>
            <a:pPr lvl="0" algn="ctr"/>
            <a:r>
              <a:rPr lang="en-GB" sz="1200" b="1" dirty="0"/>
              <a:t>April 2019</a:t>
            </a:r>
          </a:p>
        </p:txBody>
      </p:sp>
      <p:sp>
        <p:nvSpPr>
          <p:cNvPr id="26" name="Rectangle 25"/>
          <p:cNvSpPr/>
          <p:nvPr/>
        </p:nvSpPr>
        <p:spPr>
          <a:xfrm>
            <a:off x="7214354" y="4098964"/>
            <a:ext cx="1308644" cy="646331"/>
          </a:xfrm>
          <a:prstGeom prst="rect">
            <a:avLst/>
          </a:prstGeom>
        </p:spPr>
        <p:txBody>
          <a:bodyPr wrap="square">
            <a:spAutoFit/>
          </a:bodyPr>
          <a:lstStyle/>
          <a:p>
            <a:pPr lvl="0" algn="ctr"/>
            <a:r>
              <a:rPr lang="en-GB" sz="1200" b="1" dirty="0" smtClean="0"/>
              <a:t>Extra Care Prospectus</a:t>
            </a:r>
          </a:p>
          <a:p>
            <a:pPr lvl="0" algn="ctr"/>
            <a:r>
              <a:rPr lang="en-GB" sz="1200" b="1" dirty="0" smtClean="0"/>
              <a:t>April 2019</a:t>
            </a:r>
            <a:endParaRPr lang="en-GB" sz="1200" b="1" dirty="0"/>
          </a:p>
        </p:txBody>
      </p:sp>
      <p:sp>
        <p:nvSpPr>
          <p:cNvPr id="10" name="Rectangle 9"/>
          <p:cNvSpPr/>
          <p:nvPr/>
        </p:nvSpPr>
        <p:spPr>
          <a:xfrm>
            <a:off x="6968343" y="2513319"/>
            <a:ext cx="1860697" cy="830997"/>
          </a:xfrm>
          <a:prstGeom prst="rect">
            <a:avLst/>
          </a:prstGeom>
        </p:spPr>
        <p:txBody>
          <a:bodyPr wrap="square">
            <a:spAutoFit/>
          </a:bodyPr>
          <a:lstStyle/>
          <a:p>
            <a:pPr lvl="0" algn="ctr"/>
            <a:r>
              <a:rPr lang="en-GB" sz="1200" b="1" dirty="0" smtClean="0"/>
              <a:t>Support to </a:t>
            </a:r>
          </a:p>
          <a:p>
            <a:pPr lvl="0" algn="ctr"/>
            <a:r>
              <a:rPr lang="en-GB" sz="1200" b="1" dirty="0" smtClean="0"/>
              <a:t>Localities </a:t>
            </a:r>
          </a:p>
          <a:p>
            <a:pPr lvl="0" algn="ctr"/>
            <a:r>
              <a:rPr lang="en-GB" sz="1200" b="1" dirty="0" smtClean="0"/>
              <a:t>Plan in place</a:t>
            </a:r>
            <a:endParaRPr lang="en-GB" sz="1200" b="1" dirty="0"/>
          </a:p>
          <a:p>
            <a:pPr lvl="0" algn="ctr"/>
            <a:r>
              <a:rPr lang="en-GB" sz="1200" b="1" dirty="0"/>
              <a:t>April 2019</a:t>
            </a:r>
          </a:p>
        </p:txBody>
      </p:sp>
      <p:sp>
        <p:nvSpPr>
          <p:cNvPr id="18"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20"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Tree>
    <p:extLst>
      <p:ext uri="{BB962C8B-B14F-4D97-AF65-F5344CB8AC3E}">
        <p14:creationId xmlns:p14="http://schemas.microsoft.com/office/powerpoint/2010/main" val="1013865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20"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
        <p:nvSpPr>
          <p:cNvPr id="9" name="Rounded Rectangle 8"/>
          <p:cNvSpPr/>
          <p:nvPr/>
        </p:nvSpPr>
        <p:spPr>
          <a:xfrm>
            <a:off x="217714" y="1619358"/>
            <a:ext cx="8675915" cy="4879413"/>
          </a:xfrm>
          <a:prstGeom prst="roundRect">
            <a:avLst>
              <a:gd name="adj" fmla="val 8708"/>
            </a:avLst>
          </a:prstGeom>
          <a:noFill/>
          <a:ln w="19050">
            <a:solidFill>
              <a:srgbClr val="31AFE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Alte Haas Grotesk"/>
            </a:endParaRPr>
          </a:p>
        </p:txBody>
      </p:sp>
      <p:sp>
        <p:nvSpPr>
          <p:cNvPr id="11" name="TextBox 10"/>
          <p:cNvSpPr txBox="1"/>
          <p:nvPr/>
        </p:nvSpPr>
        <p:spPr>
          <a:xfrm>
            <a:off x="424461" y="1397186"/>
            <a:ext cx="3407311" cy="461665"/>
          </a:xfrm>
          <a:prstGeom prst="rect">
            <a:avLst/>
          </a:prstGeom>
          <a:solidFill>
            <a:schemeClr val="bg1"/>
          </a:solidFill>
        </p:spPr>
        <p:txBody>
          <a:bodyPr wrap="square" rtlCol="0">
            <a:spAutoFit/>
          </a:bodyPr>
          <a:lstStyle/>
          <a:p>
            <a:r>
              <a:rPr lang="en-GB" sz="2400" b="1" dirty="0" smtClean="0">
                <a:solidFill>
                  <a:srgbClr val="31AFE2"/>
                </a:solidFill>
                <a:latin typeface="Alte Haas Grotesk"/>
              </a:rPr>
              <a:t> Living well at home</a:t>
            </a:r>
            <a:endParaRPr lang="en-GB" sz="2400" b="1" dirty="0">
              <a:solidFill>
                <a:srgbClr val="31AFE2"/>
              </a:solidFill>
              <a:latin typeface="Alte Haas Grotesk"/>
            </a:endParaRPr>
          </a:p>
        </p:txBody>
      </p:sp>
      <p:sp>
        <p:nvSpPr>
          <p:cNvPr id="12" name="Rectangle 11"/>
          <p:cNvSpPr/>
          <p:nvPr/>
        </p:nvSpPr>
        <p:spPr>
          <a:xfrm>
            <a:off x="370032" y="1967753"/>
            <a:ext cx="8386377" cy="4401205"/>
          </a:xfrm>
          <a:prstGeom prst="rect">
            <a:avLst/>
          </a:prstGeom>
          <a:noFill/>
        </p:spPr>
        <p:txBody>
          <a:bodyPr wrap="square">
            <a:spAutoFit/>
          </a:bodyPr>
          <a:lstStyle/>
          <a:p>
            <a:pPr marL="285750" indent="-285750">
              <a:buFont typeface="Arial" panose="020B0604020202020204" pitchFamily="34" charset="0"/>
              <a:buChar char="•"/>
            </a:pPr>
            <a:r>
              <a:rPr lang="en-GB" sz="1400" b="1" dirty="0">
                <a:solidFill>
                  <a:schemeClr val="bg1">
                    <a:lumMod val="50000"/>
                  </a:schemeClr>
                </a:solidFill>
                <a:latin typeface="Alte Haas Grotesk"/>
              </a:rPr>
              <a:t>New quality assurance framework being written in partnership with the sector </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GB" sz="1400" b="1" dirty="0" smtClean="0">
                <a:solidFill>
                  <a:srgbClr val="31AFE2"/>
                </a:solidFill>
                <a:latin typeface="Alte Haas Grotesk"/>
              </a:rPr>
              <a:t>Improvement </a:t>
            </a:r>
            <a:r>
              <a:rPr lang="en-GB" sz="1400" b="1" dirty="0">
                <a:solidFill>
                  <a:srgbClr val="31AFE2"/>
                </a:solidFill>
                <a:latin typeface="Alte Haas Grotesk"/>
              </a:rPr>
              <a:t>of </a:t>
            </a:r>
            <a:r>
              <a:rPr lang="en-GB" sz="1400" b="1" dirty="0" err="1">
                <a:solidFill>
                  <a:srgbClr val="31AFE2"/>
                </a:solidFill>
                <a:latin typeface="Alte Haas Grotesk"/>
              </a:rPr>
              <a:t>CQC</a:t>
            </a:r>
            <a:r>
              <a:rPr lang="en-GB" sz="1400" b="1" dirty="0">
                <a:solidFill>
                  <a:srgbClr val="31AFE2"/>
                </a:solidFill>
                <a:latin typeface="Alte Haas Grotesk"/>
              </a:rPr>
              <a:t> quality ratings - </a:t>
            </a:r>
            <a:r>
              <a:rPr lang="en-GB" sz="1400" dirty="0">
                <a:solidFill>
                  <a:srgbClr val="31AFE2"/>
                </a:solidFill>
                <a:latin typeface="Alte Haas Grotesk"/>
              </a:rPr>
              <a:t>improving faster than national and regional comparators.   3 of the top 6 most improved LA’s nationally</a:t>
            </a:r>
          </a:p>
          <a:p>
            <a:pPr marL="285750" lvl="0" indent="-285750">
              <a:buFont typeface="Arial" panose="020B0604020202020204" pitchFamily="34" charset="0"/>
              <a:buChar char="•"/>
            </a:pPr>
            <a:r>
              <a:rPr lang="en-GB" sz="1400" dirty="0">
                <a:solidFill>
                  <a:srgbClr val="31AFE2"/>
                </a:solidFill>
                <a:latin typeface="Alte Haas Grotesk"/>
              </a:rPr>
              <a:t>Co-production of a </a:t>
            </a:r>
            <a:r>
              <a:rPr lang="en-GB" sz="1400" b="1" dirty="0">
                <a:solidFill>
                  <a:srgbClr val="31AFE2"/>
                </a:solidFill>
                <a:latin typeface="Alte Haas Grotesk"/>
              </a:rPr>
              <a:t>quality of life framework </a:t>
            </a:r>
            <a:r>
              <a:rPr lang="en-GB" sz="1400" dirty="0">
                <a:solidFill>
                  <a:srgbClr val="31AFE2"/>
                </a:solidFill>
                <a:latin typeface="Alte Haas Grotesk"/>
              </a:rPr>
              <a:t>encompassing `We’ statements and the wider determinants of health, </a:t>
            </a:r>
            <a:r>
              <a:rPr lang="en-GB" sz="1400" b="1" dirty="0">
                <a:solidFill>
                  <a:srgbClr val="31AFE2"/>
                </a:solidFill>
                <a:latin typeface="Alte Haas Grotesk"/>
              </a:rPr>
              <a:t>development of a quality statement as it encompasses quality life, care and system partnership</a:t>
            </a:r>
            <a:endParaRPr lang="en-GB" sz="1400" dirty="0">
              <a:solidFill>
                <a:srgbClr val="31AFE2"/>
              </a:solidFill>
              <a:latin typeface="Alte Haas Grotesk"/>
            </a:endParaRPr>
          </a:p>
          <a:p>
            <a:pPr marL="285750" lvl="0" indent="-285750">
              <a:buFont typeface="Arial" panose="020B0604020202020204" pitchFamily="34" charset="0"/>
              <a:buChar char="•"/>
            </a:pPr>
            <a:r>
              <a:rPr lang="en-GB" sz="1400" b="1" dirty="0" err="1">
                <a:solidFill>
                  <a:srgbClr val="31AFE2"/>
                </a:solidFill>
                <a:latin typeface="Alte Haas Grotesk"/>
              </a:rPr>
              <a:t>PQUIP</a:t>
            </a:r>
            <a:r>
              <a:rPr lang="en-GB" sz="1400" b="1" dirty="0">
                <a:solidFill>
                  <a:srgbClr val="31AFE2"/>
                </a:solidFill>
                <a:latin typeface="Alte Haas Grotesk"/>
              </a:rPr>
              <a:t> </a:t>
            </a:r>
            <a:r>
              <a:rPr lang="en-GB" sz="1400" dirty="0">
                <a:solidFill>
                  <a:srgbClr val="31AFE2"/>
                </a:solidFill>
                <a:latin typeface="Alte Haas Grotesk"/>
              </a:rPr>
              <a:t>model embedded within with GM Quality Framework</a:t>
            </a:r>
          </a:p>
          <a:p>
            <a:pPr marL="285750" lvl="0" indent="-285750">
              <a:buFont typeface="Arial" panose="020B0604020202020204" pitchFamily="34" charset="0"/>
              <a:buChar char="•"/>
            </a:pPr>
            <a:r>
              <a:rPr lang="en-GB" sz="1400" dirty="0" smtClean="0">
                <a:solidFill>
                  <a:schemeClr val="bg1">
                    <a:lumMod val="50000"/>
                  </a:schemeClr>
                </a:solidFill>
                <a:latin typeface="Alte Haas Grotesk"/>
              </a:rPr>
              <a:t>Continued </a:t>
            </a:r>
            <a:r>
              <a:rPr lang="en-GB" sz="1400" dirty="0">
                <a:solidFill>
                  <a:schemeClr val="bg1">
                    <a:lumMod val="50000"/>
                  </a:schemeClr>
                </a:solidFill>
                <a:latin typeface="Alte Haas Grotesk"/>
              </a:rPr>
              <a:t>roll out of </a:t>
            </a:r>
            <a:r>
              <a:rPr lang="en-GB" sz="1400" b="1" dirty="0">
                <a:solidFill>
                  <a:schemeClr val="bg1">
                    <a:lumMod val="50000"/>
                  </a:schemeClr>
                </a:solidFill>
                <a:latin typeface="Alte Haas Grotesk"/>
              </a:rPr>
              <a:t>Enhanced Health in Care Homes  </a:t>
            </a:r>
            <a:r>
              <a:rPr lang="en-GB" sz="1400" dirty="0">
                <a:solidFill>
                  <a:schemeClr val="bg1">
                    <a:lumMod val="50000"/>
                  </a:schemeClr>
                </a:solidFill>
                <a:latin typeface="Alte Haas Grotesk"/>
              </a:rPr>
              <a:t> </a:t>
            </a:r>
          </a:p>
          <a:p>
            <a:pPr marL="285750" lvl="0" indent="-285750">
              <a:buFont typeface="Arial" panose="020B0604020202020204" pitchFamily="34" charset="0"/>
              <a:buChar char="•"/>
            </a:pPr>
            <a:r>
              <a:rPr lang="en-GB" sz="1400" b="1" dirty="0">
                <a:solidFill>
                  <a:schemeClr val="bg1">
                    <a:lumMod val="50000"/>
                  </a:schemeClr>
                </a:solidFill>
                <a:latin typeface="Alte Haas Grotesk"/>
              </a:rPr>
              <a:t>Red Bag transfer scheme now in place across GM</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GB" sz="1400" b="1" dirty="0">
                <a:solidFill>
                  <a:schemeClr val="bg1">
                    <a:lumMod val="50000"/>
                  </a:schemeClr>
                </a:solidFill>
                <a:latin typeface="Alte Haas Grotesk"/>
              </a:rPr>
              <a:t>Most homes now have a local GP practice that serves the home as part of the neighbourhood model </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GB" sz="1400" dirty="0">
                <a:solidFill>
                  <a:schemeClr val="bg1">
                    <a:lumMod val="50000"/>
                  </a:schemeClr>
                </a:solidFill>
                <a:latin typeface="Alte Haas Grotesk"/>
              </a:rPr>
              <a:t>Roll out of </a:t>
            </a:r>
            <a:r>
              <a:rPr lang="en-GB" sz="1400" b="1" dirty="0">
                <a:solidFill>
                  <a:schemeClr val="bg1">
                    <a:lumMod val="50000"/>
                  </a:schemeClr>
                </a:solidFill>
                <a:latin typeface="Alte Haas Grotesk"/>
              </a:rPr>
              <a:t>Nursing and Residential Triage Tool</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GB" sz="1400" dirty="0">
                <a:solidFill>
                  <a:srgbClr val="31AFE2"/>
                </a:solidFill>
                <a:latin typeface="Alte Haas Grotesk"/>
              </a:rPr>
              <a:t>Development of a GM approach to </a:t>
            </a:r>
            <a:r>
              <a:rPr lang="en-GB" sz="1400" b="1" dirty="0">
                <a:solidFill>
                  <a:srgbClr val="31AFE2"/>
                </a:solidFill>
                <a:latin typeface="Alte Haas Grotesk"/>
              </a:rPr>
              <a:t>Teaching Care Homes</a:t>
            </a:r>
            <a:endParaRPr lang="en-GB" sz="1400" dirty="0">
              <a:solidFill>
                <a:srgbClr val="31AFE2"/>
              </a:solidFill>
              <a:latin typeface="Alte Haas Grotesk"/>
            </a:endParaRPr>
          </a:p>
          <a:p>
            <a:pPr marL="285750" lvl="0" indent="-285750">
              <a:buFont typeface="Arial" panose="020B0604020202020204" pitchFamily="34" charset="0"/>
              <a:buChar char="•"/>
            </a:pPr>
            <a:r>
              <a:rPr lang="en-GB" sz="1400" b="1" dirty="0">
                <a:solidFill>
                  <a:schemeClr val="bg1">
                    <a:lumMod val="50000"/>
                  </a:schemeClr>
                </a:solidFill>
                <a:latin typeface="Alte Haas Grotesk"/>
              </a:rPr>
              <a:t>Buddying system </a:t>
            </a:r>
            <a:r>
              <a:rPr lang="en-GB" sz="1400" dirty="0">
                <a:solidFill>
                  <a:schemeClr val="bg1">
                    <a:lumMod val="50000"/>
                  </a:schemeClr>
                </a:solidFill>
                <a:latin typeface="Alte Haas Grotesk"/>
              </a:rPr>
              <a:t>and </a:t>
            </a:r>
            <a:r>
              <a:rPr lang="en-GB" sz="1400" b="1" dirty="0">
                <a:solidFill>
                  <a:schemeClr val="bg1">
                    <a:lumMod val="50000"/>
                  </a:schemeClr>
                </a:solidFill>
                <a:latin typeface="Alte Haas Grotesk"/>
              </a:rPr>
              <a:t>clinical supervision </a:t>
            </a:r>
            <a:r>
              <a:rPr lang="en-GB" sz="1400" dirty="0">
                <a:solidFill>
                  <a:schemeClr val="bg1">
                    <a:lumMod val="50000"/>
                  </a:schemeClr>
                </a:solidFill>
                <a:latin typeface="Alte Haas Grotesk"/>
              </a:rPr>
              <a:t>programme for </a:t>
            </a:r>
            <a:r>
              <a:rPr lang="en-GB" sz="1400" dirty="0" err="1">
                <a:solidFill>
                  <a:schemeClr val="bg1">
                    <a:lumMod val="50000"/>
                  </a:schemeClr>
                </a:solidFill>
                <a:latin typeface="Alte Haas Grotesk"/>
              </a:rPr>
              <a:t>RMs</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GB" sz="1400" b="1" dirty="0">
                <a:solidFill>
                  <a:srgbClr val="31AFE2"/>
                </a:solidFill>
                <a:latin typeface="Alte Haas Grotesk"/>
              </a:rPr>
              <a:t>Person Centred Community Approaches </a:t>
            </a:r>
            <a:r>
              <a:rPr lang="en-GB" sz="1400" dirty="0">
                <a:solidFill>
                  <a:srgbClr val="31AFE2"/>
                </a:solidFill>
                <a:latin typeface="Alte Haas Grotesk"/>
              </a:rPr>
              <a:t>in care homes and care at home through a RM network</a:t>
            </a:r>
          </a:p>
          <a:p>
            <a:pPr marL="285750" lvl="0" indent="-285750">
              <a:buFont typeface="Arial" panose="020B0604020202020204" pitchFamily="34" charset="0"/>
              <a:buChar char="•"/>
            </a:pPr>
            <a:r>
              <a:rPr lang="en-GB" sz="1400" b="1" dirty="0">
                <a:solidFill>
                  <a:schemeClr val="bg1">
                    <a:lumMod val="50000"/>
                  </a:schemeClr>
                </a:solidFill>
                <a:latin typeface="Alte Haas Grotesk"/>
              </a:rPr>
              <a:t>Tech</a:t>
            </a:r>
            <a:r>
              <a:rPr lang="en-GB" sz="1400" dirty="0">
                <a:solidFill>
                  <a:schemeClr val="bg1">
                    <a:lumMod val="50000"/>
                  </a:schemeClr>
                </a:solidFill>
                <a:latin typeface="Alte Haas Grotesk"/>
              </a:rPr>
              <a:t> – NHS mail, capacity trackers, electronic QA tool (</a:t>
            </a:r>
            <a:r>
              <a:rPr lang="en-GB" sz="1400" dirty="0" err="1">
                <a:solidFill>
                  <a:schemeClr val="bg1">
                    <a:lumMod val="50000"/>
                  </a:schemeClr>
                </a:solidFill>
                <a:latin typeface="Alte Haas Grotesk"/>
              </a:rPr>
              <a:t>PAMMS</a:t>
            </a:r>
            <a:r>
              <a:rPr lang="en-GB" sz="1400" dirty="0">
                <a:solidFill>
                  <a:schemeClr val="bg1">
                    <a:lumMod val="50000"/>
                  </a:schemeClr>
                </a:solidFill>
                <a:latin typeface="Alte Haas Grotesk"/>
              </a:rPr>
              <a:t>)</a:t>
            </a:r>
          </a:p>
          <a:p>
            <a:pPr marL="285750" lvl="0" indent="-285750">
              <a:buFont typeface="Arial" panose="020B0604020202020204" pitchFamily="34" charset="0"/>
              <a:buChar char="•"/>
            </a:pPr>
            <a:r>
              <a:rPr lang="en-GB" sz="1400" b="1" dirty="0">
                <a:solidFill>
                  <a:schemeClr val="bg1">
                    <a:lumMod val="50000"/>
                  </a:schemeClr>
                </a:solidFill>
                <a:latin typeface="Alte Haas Grotesk"/>
              </a:rPr>
              <a:t>Meds optimisation in care homes </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GB" sz="1400" b="1" dirty="0">
                <a:solidFill>
                  <a:schemeClr val="bg1">
                    <a:lumMod val="50000"/>
                  </a:schemeClr>
                </a:solidFill>
                <a:latin typeface="Alte Haas Grotesk"/>
              </a:rPr>
              <a:t>Greater Manchester Trusted Assessor Support network</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GB" sz="1400" dirty="0">
                <a:solidFill>
                  <a:srgbClr val="31AFE2"/>
                </a:solidFill>
                <a:latin typeface="Alte Haas Grotesk"/>
              </a:rPr>
              <a:t>Establishment of the </a:t>
            </a:r>
            <a:r>
              <a:rPr lang="en-GB" sz="1400" b="1" dirty="0">
                <a:solidFill>
                  <a:srgbClr val="31AFE2"/>
                </a:solidFill>
                <a:latin typeface="Alte Haas Grotesk"/>
              </a:rPr>
              <a:t>GM Independent Care Sector Network </a:t>
            </a:r>
            <a:r>
              <a:rPr lang="en-GB" sz="1400" dirty="0">
                <a:solidFill>
                  <a:srgbClr val="31AFE2"/>
                </a:solidFill>
                <a:latin typeface="Alte Haas Grotesk"/>
              </a:rPr>
              <a:t>(Board, website over 150 member organisations, two large conferences)</a:t>
            </a:r>
          </a:p>
        </p:txBody>
      </p:sp>
      <p:sp>
        <p:nvSpPr>
          <p:cNvPr id="22" name="Title 1"/>
          <p:cNvSpPr>
            <a:spLocks noGrp="1"/>
          </p:cNvSpPr>
          <p:nvPr>
            <p:ph type="title"/>
          </p:nvPr>
        </p:nvSpPr>
        <p:spPr>
          <a:xfrm>
            <a:off x="356694" y="722552"/>
            <a:ext cx="3718476" cy="586227"/>
          </a:xfrm>
        </p:spPr>
        <p:txBody>
          <a:bodyPr/>
          <a:lstStyle/>
          <a:p>
            <a:r>
              <a:rPr lang="en-GB" dirty="0" smtClean="0">
                <a:solidFill>
                  <a:schemeClr val="tx1"/>
                </a:solidFill>
              </a:rPr>
              <a:t>OUTCOMES</a:t>
            </a:r>
            <a:endParaRPr lang="en-GB" dirty="0">
              <a:solidFill>
                <a:schemeClr val="tx1"/>
              </a:solidFill>
            </a:endParaRPr>
          </a:p>
        </p:txBody>
      </p:sp>
    </p:spTree>
    <p:extLst>
      <p:ext uri="{BB962C8B-B14F-4D97-AF65-F5344CB8AC3E}">
        <p14:creationId xmlns:p14="http://schemas.microsoft.com/office/powerpoint/2010/main" val="3693813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49860" y="723774"/>
            <a:ext cx="3718476" cy="586227"/>
          </a:xfrm>
        </p:spPr>
        <p:txBody>
          <a:bodyPr/>
          <a:lstStyle/>
          <a:p>
            <a:r>
              <a:rPr lang="en-US" dirty="0" smtClean="0">
                <a:solidFill>
                  <a:schemeClr val="tx1"/>
                </a:solidFill>
              </a:rPr>
              <a:t>Cqc ratings</a:t>
            </a:r>
            <a:endParaRPr lang="en-US" dirty="0">
              <a:solidFill>
                <a:schemeClr val="tx1"/>
              </a:solidFill>
            </a:endParaRPr>
          </a:p>
        </p:txBody>
      </p:sp>
      <p:sp>
        <p:nvSpPr>
          <p:cNvPr id="9" name="Rectangle 8"/>
          <p:cNvSpPr/>
          <p:nvPr/>
        </p:nvSpPr>
        <p:spPr>
          <a:xfrm>
            <a:off x="4621025" y="1338943"/>
            <a:ext cx="4376018" cy="4874543"/>
          </a:xfrm>
          <a:prstGeom prst="rect">
            <a:avLst/>
          </a:prstGeom>
          <a:solidFill>
            <a:schemeClr val="accent5"/>
          </a:solidFill>
          <a:ln w="25400" cap="flat" cmpd="sng" algn="ctr">
            <a:noFill/>
            <a:prstDash val="solid"/>
          </a:ln>
          <a:effectLst/>
        </p:spPr>
        <p:txBody>
          <a:bodyPr rtlCol="0" anchor="ctr"/>
          <a:lstStyle/>
          <a:p>
            <a:pPr algn="ctr" defTabSz="914400">
              <a:defRPr/>
            </a:pPr>
            <a:endParaRPr lang="en-GB" kern="0" dirty="0" smtClean="0">
              <a:solidFill>
                <a:srgbClr val="FFFFFF"/>
              </a:solidFill>
              <a:latin typeface="Calibri"/>
            </a:endParaRPr>
          </a:p>
        </p:txBody>
      </p:sp>
      <p:sp>
        <p:nvSpPr>
          <p:cNvPr id="10" name="Rectangle 9"/>
          <p:cNvSpPr/>
          <p:nvPr/>
        </p:nvSpPr>
        <p:spPr>
          <a:xfrm>
            <a:off x="130668" y="1360715"/>
            <a:ext cx="4376018" cy="4874543"/>
          </a:xfrm>
          <a:prstGeom prst="rect">
            <a:avLst/>
          </a:prstGeom>
          <a:solidFill>
            <a:schemeClr val="accent5"/>
          </a:solidFill>
          <a:ln w="25400" cap="flat" cmpd="sng" algn="ctr">
            <a:noFill/>
            <a:prstDash val="solid"/>
          </a:ln>
          <a:effectLst/>
        </p:spPr>
        <p:txBody>
          <a:bodyPr rtlCol="0" anchor="ctr"/>
          <a:lstStyle/>
          <a:p>
            <a:pPr algn="ctr" defTabSz="914400">
              <a:defRPr/>
            </a:pPr>
            <a:endParaRPr lang="en-GB" kern="0" dirty="0" smtClean="0">
              <a:solidFill>
                <a:srgbClr val="FFFFFF"/>
              </a:solidFill>
              <a:latin typeface="Calibri"/>
            </a:endParaRPr>
          </a:p>
        </p:txBody>
      </p:sp>
      <p:sp>
        <p:nvSpPr>
          <p:cNvPr id="12" name="Rectangle 11"/>
          <p:cNvSpPr/>
          <p:nvPr/>
        </p:nvSpPr>
        <p:spPr>
          <a:xfrm>
            <a:off x="130667" y="1440564"/>
            <a:ext cx="4359693" cy="553998"/>
          </a:xfrm>
          <a:prstGeom prst="rect">
            <a:avLst/>
          </a:prstGeom>
        </p:spPr>
        <p:txBody>
          <a:bodyPr wrap="square">
            <a:spAutoFit/>
          </a:bodyPr>
          <a:lstStyle/>
          <a:p>
            <a:pPr algn="ctr" defTabSz="914400"/>
            <a:r>
              <a:rPr lang="en-GB" sz="1500" b="1" dirty="0" smtClean="0">
                <a:solidFill>
                  <a:srgbClr val="000000"/>
                </a:solidFill>
                <a:latin typeface="Calibri" panose="020F0502020204030204" pitchFamily="34" charset="0"/>
              </a:rPr>
              <a:t>Percentage of care homes in GM with a current rating of good or outstanding:</a:t>
            </a:r>
          </a:p>
        </p:txBody>
      </p:sp>
      <p:sp>
        <p:nvSpPr>
          <p:cNvPr id="13" name="Rectangle 12"/>
          <p:cNvSpPr/>
          <p:nvPr/>
        </p:nvSpPr>
        <p:spPr>
          <a:xfrm>
            <a:off x="4621025" y="1418792"/>
            <a:ext cx="4359693" cy="553998"/>
          </a:xfrm>
          <a:prstGeom prst="rect">
            <a:avLst/>
          </a:prstGeom>
        </p:spPr>
        <p:txBody>
          <a:bodyPr wrap="square">
            <a:spAutoFit/>
          </a:bodyPr>
          <a:lstStyle/>
          <a:p>
            <a:pPr algn="ctr" defTabSz="914400"/>
            <a:r>
              <a:rPr lang="en-GB" sz="1500" b="1" dirty="0" smtClean="0">
                <a:solidFill>
                  <a:srgbClr val="000000"/>
                </a:solidFill>
                <a:latin typeface="Calibri" panose="020F0502020204030204" pitchFamily="34" charset="0"/>
              </a:rPr>
              <a:t>Percentage of domiciliary care agencies in GM with a current rating of good or outstanding:</a:t>
            </a:r>
          </a:p>
        </p:txBody>
      </p:sp>
      <p:sp>
        <p:nvSpPr>
          <p:cNvPr id="15" name="Rectangle 14"/>
          <p:cNvSpPr/>
          <p:nvPr/>
        </p:nvSpPr>
        <p:spPr>
          <a:xfrm>
            <a:off x="3458262" y="6381328"/>
            <a:ext cx="5522456" cy="216024"/>
          </a:xfrm>
          <a:prstGeom prst="rect">
            <a:avLst/>
          </a:prstGeom>
          <a:solidFill>
            <a:sysClr val="window" lastClr="FFFFFF"/>
          </a:solidFill>
          <a:ln w="25400" cap="flat" cmpd="sng" algn="ctr">
            <a:noFill/>
            <a:prstDash val="solid"/>
          </a:ln>
          <a:effectLst/>
        </p:spPr>
        <p:txBody>
          <a:bodyPr rtlCol="0" anchor="ctr"/>
          <a:lstStyle/>
          <a:p>
            <a:pPr algn="ctr" defTabSz="914286">
              <a:defRPr/>
            </a:pPr>
            <a:endParaRPr lang="en-GB" kern="0" dirty="0" smtClean="0">
              <a:solidFill>
                <a:prstClr val="white"/>
              </a:solidFill>
              <a:latin typeface="Calibri"/>
            </a:endParaRPr>
          </a:p>
        </p:txBody>
      </p:sp>
      <p:sp>
        <p:nvSpPr>
          <p:cNvPr id="16" name="Rectangle 15"/>
          <p:cNvSpPr/>
          <p:nvPr/>
        </p:nvSpPr>
        <p:spPr>
          <a:xfrm>
            <a:off x="130667" y="6213212"/>
            <a:ext cx="8866376" cy="646331"/>
          </a:xfrm>
          <a:prstGeom prst="rect">
            <a:avLst/>
          </a:prstGeom>
          <a:noFill/>
        </p:spPr>
        <p:txBody>
          <a:bodyPr wrap="square">
            <a:spAutoFit/>
          </a:bodyPr>
          <a:lstStyle/>
          <a:p>
            <a:pPr algn="just" defTabSz="914400"/>
            <a:r>
              <a:rPr lang="en-GB" sz="1200" dirty="0">
                <a:solidFill>
                  <a:srgbClr val="000000"/>
                </a:solidFill>
                <a:latin typeface="Calibri"/>
                <a:ea typeface="Times New Roman"/>
              </a:rPr>
              <a:t>The figures are represented as a percentage of </a:t>
            </a:r>
            <a:r>
              <a:rPr lang="en-GB" sz="1200" dirty="0" smtClean="0">
                <a:solidFill>
                  <a:srgbClr val="000000"/>
                </a:solidFill>
                <a:latin typeface="Calibri"/>
                <a:ea typeface="Times New Roman"/>
              </a:rPr>
              <a:t>homes and domiciliary care agencies </a:t>
            </a:r>
            <a:r>
              <a:rPr lang="en-GB" sz="1200" b="1" dirty="0" smtClean="0">
                <a:solidFill>
                  <a:srgbClr val="000000"/>
                </a:solidFill>
                <a:latin typeface="Calibri"/>
                <a:ea typeface="Times New Roman"/>
              </a:rPr>
              <a:t>which </a:t>
            </a:r>
            <a:r>
              <a:rPr lang="en-GB" sz="1200" b="1" dirty="0">
                <a:solidFill>
                  <a:srgbClr val="000000"/>
                </a:solidFill>
                <a:latin typeface="Calibri"/>
                <a:ea typeface="Times New Roman"/>
              </a:rPr>
              <a:t>have been inspected under the current CQC regime </a:t>
            </a:r>
            <a:r>
              <a:rPr lang="en-GB" sz="1200" dirty="0">
                <a:solidFill>
                  <a:srgbClr val="000000"/>
                </a:solidFill>
                <a:latin typeface="Calibri"/>
                <a:ea typeface="Times New Roman"/>
              </a:rPr>
              <a:t>and have been received a rating. For the avoidance of doubt, those services which have ‘no published rating’ are not included in this analysis </a:t>
            </a:r>
            <a:endParaRPr lang="en-GB" sz="1200" dirty="0">
              <a:solidFill>
                <a:srgbClr val="000000"/>
              </a:solidFill>
              <a:latin typeface="Calibri"/>
            </a:endParaRPr>
          </a:p>
        </p:txBody>
      </p:sp>
      <p:graphicFrame>
        <p:nvGraphicFramePr>
          <p:cNvPr id="17" name="Chart 16"/>
          <p:cNvGraphicFramePr>
            <a:graphicFrameLocks/>
          </p:cNvGraphicFramePr>
          <p:nvPr>
            <p:extLst>
              <p:ext uri="{D42A27DB-BD31-4B8C-83A1-F6EECF244321}">
                <p14:modId xmlns:p14="http://schemas.microsoft.com/office/powerpoint/2010/main" val="554986376"/>
              </p:ext>
            </p:extLst>
          </p:nvPr>
        </p:nvGraphicFramePr>
        <p:xfrm>
          <a:off x="291341" y="2029236"/>
          <a:ext cx="4054671" cy="40075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a:graphicFrameLocks/>
          </p:cNvGraphicFramePr>
          <p:nvPr>
            <p:extLst>
              <p:ext uri="{D42A27DB-BD31-4B8C-83A1-F6EECF244321}">
                <p14:modId xmlns:p14="http://schemas.microsoft.com/office/powerpoint/2010/main" val="1780413743"/>
              </p:ext>
            </p:extLst>
          </p:nvPr>
        </p:nvGraphicFramePr>
        <p:xfrm>
          <a:off x="4735306" y="2040468"/>
          <a:ext cx="4131129" cy="400754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
        <p:nvSpPr>
          <p:cNvPr id="19"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Tree>
    <p:extLst>
      <p:ext uri="{BB962C8B-B14F-4D97-AF65-F5344CB8AC3E}">
        <p14:creationId xmlns:p14="http://schemas.microsoft.com/office/powerpoint/2010/main" val="2358222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20"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
        <p:nvSpPr>
          <p:cNvPr id="9" name="Rounded Rectangle 8"/>
          <p:cNvSpPr/>
          <p:nvPr/>
        </p:nvSpPr>
        <p:spPr>
          <a:xfrm>
            <a:off x="370032" y="1157299"/>
            <a:ext cx="8386377" cy="2782798"/>
          </a:xfrm>
          <a:prstGeom prst="roundRect">
            <a:avLst>
              <a:gd name="adj" fmla="val 11437"/>
            </a:avLst>
          </a:prstGeom>
          <a:noFill/>
          <a:ln w="28575">
            <a:solidFill>
              <a:srgbClr val="FFCC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1" name="TextBox 10"/>
          <p:cNvSpPr txBox="1"/>
          <p:nvPr/>
        </p:nvSpPr>
        <p:spPr>
          <a:xfrm>
            <a:off x="685795" y="907316"/>
            <a:ext cx="3352805" cy="461665"/>
          </a:xfrm>
          <a:prstGeom prst="rect">
            <a:avLst/>
          </a:prstGeom>
          <a:solidFill>
            <a:schemeClr val="bg1"/>
          </a:solidFill>
        </p:spPr>
        <p:txBody>
          <a:bodyPr wrap="square" rtlCol="0">
            <a:spAutoFit/>
          </a:bodyPr>
          <a:lstStyle/>
          <a:p>
            <a:r>
              <a:rPr lang="en-GB" sz="2400" b="1" dirty="0" smtClean="0">
                <a:solidFill>
                  <a:schemeClr val="accent4"/>
                </a:solidFill>
              </a:rPr>
              <a:t>Learning disabilities</a:t>
            </a:r>
            <a:endParaRPr lang="en-GB" sz="2400" b="1" dirty="0">
              <a:solidFill>
                <a:schemeClr val="accent4"/>
              </a:solidFill>
            </a:endParaRPr>
          </a:p>
        </p:txBody>
      </p:sp>
      <p:sp>
        <p:nvSpPr>
          <p:cNvPr id="12" name="Rectangle 11"/>
          <p:cNvSpPr/>
          <p:nvPr/>
        </p:nvSpPr>
        <p:spPr>
          <a:xfrm>
            <a:off x="370032" y="1477883"/>
            <a:ext cx="8386377" cy="2462213"/>
          </a:xfrm>
          <a:prstGeom prst="rect">
            <a:avLst/>
          </a:prstGeom>
        </p:spPr>
        <p:txBody>
          <a:bodyPr wrap="square">
            <a:spAutoFit/>
          </a:bodyPr>
          <a:lstStyle/>
          <a:p>
            <a:pPr marL="285750" lvl="0" indent="-285750">
              <a:buFont typeface="Arial" panose="020B0604020202020204" pitchFamily="34" charset="0"/>
              <a:buChar char="•"/>
            </a:pPr>
            <a:r>
              <a:rPr lang="en-GB" sz="1400" b="1" dirty="0">
                <a:solidFill>
                  <a:schemeClr val="accent4">
                    <a:lumMod val="75000"/>
                  </a:schemeClr>
                </a:solidFill>
                <a:latin typeface="Alte Haas Grotesk"/>
              </a:rPr>
              <a:t>GM LD Strategy, </a:t>
            </a:r>
            <a:r>
              <a:rPr lang="en-GB" sz="1400" dirty="0">
                <a:solidFill>
                  <a:schemeClr val="accent4">
                    <a:lumMod val="75000"/>
                  </a:schemeClr>
                </a:solidFill>
                <a:latin typeface="Alte Haas Grotesk"/>
              </a:rPr>
              <a:t>coproduced with self advocates and their families </a:t>
            </a:r>
          </a:p>
          <a:p>
            <a:pPr marL="285750" lvl="0" indent="-285750">
              <a:buFont typeface="Arial" panose="020B0604020202020204" pitchFamily="34" charset="0"/>
              <a:buChar char="•"/>
            </a:pPr>
            <a:r>
              <a:rPr lang="en-GB" sz="1400" b="1" dirty="0">
                <a:solidFill>
                  <a:schemeClr val="accent4">
                    <a:lumMod val="75000"/>
                  </a:schemeClr>
                </a:solidFill>
                <a:latin typeface="Alte Haas Grotesk"/>
              </a:rPr>
              <a:t>GM Autism Strategy </a:t>
            </a:r>
            <a:r>
              <a:rPr lang="en-GB" sz="1400" dirty="0">
                <a:solidFill>
                  <a:schemeClr val="accent4">
                    <a:lumMod val="75000"/>
                  </a:schemeClr>
                </a:solidFill>
                <a:latin typeface="Alte Haas Grotesk"/>
              </a:rPr>
              <a:t>also co-produced and developed by GMAC, priorities align with LD Strategy</a:t>
            </a:r>
          </a:p>
          <a:p>
            <a:pPr marL="285750" indent="-285750">
              <a:buFont typeface="Arial" panose="020B0604020202020204" pitchFamily="34" charset="0"/>
              <a:buChar char="•"/>
            </a:pPr>
            <a:r>
              <a:rPr lang="en-GB" sz="1400" dirty="0">
                <a:solidFill>
                  <a:schemeClr val="bg1">
                    <a:lumMod val="50000"/>
                  </a:schemeClr>
                </a:solidFill>
                <a:latin typeface="Alte Haas Grotesk"/>
              </a:rPr>
              <a:t>Upscaling of </a:t>
            </a:r>
            <a:r>
              <a:rPr lang="en-GB" sz="1400" b="1" dirty="0">
                <a:solidFill>
                  <a:schemeClr val="bg1">
                    <a:lumMod val="50000"/>
                  </a:schemeClr>
                </a:solidFill>
                <a:latin typeface="Alte Haas Grotesk"/>
              </a:rPr>
              <a:t>shared lives and increased investment across GM</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GB" sz="1400" b="1" dirty="0" smtClean="0">
                <a:solidFill>
                  <a:schemeClr val="accent4">
                    <a:lumMod val="75000"/>
                  </a:schemeClr>
                </a:solidFill>
                <a:latin typeface="Alte Haas Grotesk"/>
              </a:rPr>
              <a:t>Supported </a:t>
            </a:r>
            <a:r>
              <a:rPr lang="en-GB" sz="1400" b="1" dirty="0">
                <a:solidFill>
                  <a:schemeClr val="accent4">
                    <a:lumMod val="75000"/>
                  </a:schemeClr>
                </a:solidFill>
                <a:latin typeface="Alte Haas Grotesk"/>
              </a:rPr>
              <a:t>employment investment, locality targets, best practice standards </a:t>
            </a:r>
            <a:endParaRPr lang="en-GB" sz="1400" dirty="0">
              <a:solidFill>
                <a:schemeClr val="accent4">
                  <a:lumMod val="75000"/>
                </a:schemeClr>
              </a:solidFill>
              <a:latin typeface="Alte Haas Grotesk"/>
            </a:endParaRPr>
          </a:p>
          <a:p>
            <a:pPr marL="285750" lvl="0" indent="-285750">
              <a:buFont typeface="Arial" panose="020B0604020202020204" pitchFamily="34" charset="0"/>
              <a:buChar char="•"/>
            </a:pPr>
            <a:r>
              <a:rPr lang="en-GB" sz="1400" dirty="0">
                <a:solidFill>
                  <a:schemeClr val="accent4">
                    <a:lumMod val="75000"/>
                  </a:schemeClr>
                </a:solidFill>
                <a:latin typeface="Alte Haas Grotesk"/>
              </a:rPr>
              <a:t>Developing of the </a:t>
            </a:r>
            <a:r>
              <a:rPr lang="en-GB" sz="1400" b="1" dirty="0">
                <a:solidFill>
                  <a:schemeClr val="accent4">
                    <a:lumMod val="75000"/>
                  </a:schemeClr>
                </a:solidFill>
                <a:latin typeface="Alte Haas Grotesk"/>
              </a:rPr>
              <a:t>GM Specialist Employment Service</a:t>
            </a:r>
            <a:endParaRPr lang="en-GB" sz="1400" dirty="0">
              <a:solidFill>
                <a:schemeClr val="accent4">
                  <a:lumMod val="75000"/>
                </a:schemeClr>
              </a:solidFill>
              <a:latin typeface="Alte Haas Grotesk"/>
            </a:endParaRPr>
          </a:p>
          <a:p>
            <a:pPr marL="285750" lvl="0" indent="-285750">
              <a:buFont typeface="Arial" panose="020B0604020202020204" pitchFamily="34" charset="0"/>
              <a:buChar char="•"/>
            </a:pPr>
            <a:r>
              <a:rPr lang="en-GB" sz="1400" dirty="0">
                <a:solidFill>
                  <a:schemeClr val="accent4">
                    <a:lumMod val="75000"/>
                  </a:schemeClr>
                </a:solidFill>
                <a:latin typeface="Alte Haas Grotesk"/>
              </a:rPr>
              <a:t>Increase in people in employment</a:t>
            </a:r>
          </a:p>
          <a:p>
            <a:pPr marL="285750" lvl="0" indent="-285750">
              <a:buFont typeface="Arial" panose="020B0604020202020204" pitchFamily="34" charset="0"/>
              <a:buChar char="•"/>
            </a:pPr>
            <a:r>
              <a:rPr lang="en-GB" sz="1400" b="1" dirty="0" err="1" smtClean="0">
                <a:solidFill>
                  <a:schemeClr val="bg1">
                    <a:lumMod val="50000"/>
                  </a:schemeClr>
                </a:solidFill>
                <a:latin typeface="Alte Haas Grotesk"/>
              </a:rPr>
              <a:t>PCCA</a:t>
            </a:r>
            <a:r>
              <a:rPr lang="en-GB" sz="1400" b="1" dirty="0" smtClean="0">
                <a:solidFill>
                  <a:schemeClr val="bg1">
                    <a:lumMod val="50000"/>
                  </a:schemeClr>
                </a:solidFill>
                <a:latin typeface="Alte Haas Grotesk"/>
              </a:rPr>
              <a:t> </a:t>
            </a:r>
            <a:r>
              <a:rPr lang="en-GB" sz="1400" b="1" dirty="0">
                <a:solidFill>
                  <a:schemeClr val="bg1">
                    <a:lumMod val="50000"/>
                  </a:schemeClr>
                </a:solidFill>
                <a:latin typeface="Alte Haas Grotesk"/>
              </a:rPr>
              <a:t>innovation project </a:t>
            </a:r>
            <a:r>
              <a:rPr lang="en-GB" sz="1400" dirty="0">
                <a:solidFill>
                  <a:schemeClr val="bg1">
                    <a:lumMod val="50000"/>
                  </a:schemeClr>
                </a:solidFill>
                <a:latin typeface="Alte Haas Grotesk"/>
              </a:rPr>
              <a:t>testing new approaches for people with complex needs including those in transition</a:t>
            </a:r>
          </a:p>
          <a:p>
            <a:pPr marL="285750" lvl="0" indent="-285750">
              <a:buFont typeface="Arial" panose="020B0604020202020204" pitchFamily="34" charset="0"/>
              <a:buChar char="•"/>
            </a:pPr>
            <a:r>
              <a:rPr lang="en-GB" sz="1400" b="1" dirty="0">
                <a:solidFill>
                  <a:schemeClr val="bg1">
                    <a:lumMod val="50000"/>
                  </a:schemeClr>
                </a:solidFill>
                <a:latin typeface="Alte Haas Grotesk"/>
              </a:rPr>
              <a:t>GM Flexible Purchasing system </a:t>
            </a:r>
            <a:r>
              <a:rPr lang="en-GB" sz="1400" dirty="0">
                <a:solidFill>
                  <a:schemeClr val="bg1">
                    <a:lumMod val="50000"/>
                  </a:schemeClr>
                </a:solidFill>
                <a:latin typeface="Alte Haas Grotesk"/>
              </a:rPr>
              <a:t>– only providers with rating of ‘good’ or above on framework. </a:t>
            </a:r>
          </a:p>
          <a:p>
            <a:pPr marL="285750" lvl="0" indent="-285750">
              <a:buFont typeface="Arial" panose="020B0604020202020204" pitchFamily="34" charset="0"/>
              <a:buChar char="•"/>
            </a:pPr>
            <a:r>
              <a:rPr lang="en-GB" sz="1400" b="1" dirty="0">
                <a:solidFill>
                  <a:schemeClr val="bg1">
                    <a:lumMod val="50000"/>
                  </a:schemeClr>
                </a:solidFill>
                <a:latin typeface="Alte Haas Grotesk"/>
              </a:rPr>
              <a:t>Tackling health inequalities by increasing the number of people registered with a GP and accessing Annual Health Checks</a:t>
            </a:r>
            <a:endParaRPr lang="en-GB" sz="1400" dirty="0">
              <a:solidFill>
                <a:schemeClr val="bg1">
                  <a:lumMod val="50000"/>
                </a:schemeClr>
              </a:solidFill>
              <a:latin typeface="Alte Haas Grotesk"/>
            </a:endParaRPr>
          </a:p>
        </p:txBody>
      </p:sp>
      <p:sp>
        <p:nvSpPr>
          <p:cNvPr id="13" name="Rounded Rectangle 12"/>
          <p:cNvSpPr/>
          <p:nvPr/>
        </p:nvSpPr>
        <p:spPr>
          <a:xfrm>
            <a:off x="370032" y="4532092"/>
            <a:ext cx="8386377" cy="2068323"/>
          </a:xfrm>
          <a:prstGeom prst="roundRect">
            <a:avLst>
              <a:gd name="adj" fmla="val 11437"/>
            </a:avLst>
          </a:prstGeom>
          <a:noFill/>
          <a:ln w="28575">
            <a:solidFill>
              <a:srgbClr val="82D2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4" name="TextBox 13"/>
          <p:cNvSpPr txBox="1"/>
          <p:nvPr/>
        </p:nvSpPr>
        <p:spPr>
          <a:xfrm>
            <a:off x="5529943" y="4312143"/>
            <a:ext cx="3004453" cy="461665"/>
          </a:xfrm>
          <a:prstGeom prst="rect">
            <a:avLst/>
          </a:prstGeom>
          <a:solidFill>
            <a:schemeClr val="bg1"/>
          </a:solidFill>
        </p:spPr>
        <p:txBody>
          <a:bodyPr wrap="square" rtlCol="0">
            <a:spAutoFit/>
          </a:bodyPr>
          <a:lstStyle/>
          <a:p>
            <a:pPr algn="r"/>
            <a:r>
              <a:rPr lang="en-GB" sz="2400" b="1" dirty="0" smtClean="0">
                <a:solidFill>
                  <a:srgbClr val="82D2DD"/>
                </a:solidFill>
                <a:latin typeface="Alte Haas Grotesk"/>
              </a:rPr>
              <a:t>Supported housing</a:t>
            </a:r>
            <a:endParaRPr lang="en-GB" sz="2400" b="1" dirty="0">
              <a:solidFill>
                <a:srgbClr val="82D2DD"/>
              </a:solidFill>
              <a:latin typeface="Alte Haas Grotesk"/>
            </a:endParaRPr>
          </a:p>
        </p:txBody>
      </p:sp>
      <p:sp>
        <p:nvSpPr>
          <p:cNvPr id="16" name="Rectangle 15"/>
          <p:cNvSpPr/>
          <p:nvPr/>
        </p:nvSpPr>
        <p:spPr>
          <a:xfrm>
            <a:off x="457203" y="4784533"/>
            <a:ext cx="8207826" cy="1815882"/>
          </a:xfrm>
          <a:prstGeom prst="rect">
            <a:avLst/>
          </a:prstGeom>
        </p:spPr>
        <p:txBody>
          <a:bodyPr wrap="square">
            <a:spAutoFit/>
          </a:bodyPr>
          <a:lstStyle/>
          <a:p>
            <a:pPr marL="285750" lvl="0" indent="-285750">
              <a:buFont typeface="Arial" panose="020B0604020202020204" pitchFamily="34" charset="0"/>
              <a:buChar char="•"/>
            </a:pPr>
            <a:r>
              <a:rPr lang="en-GB" sz="1400" dirty="0">
                <a:solidFill>
                  <a:schemeClr val="accent5">
                    <a:lumMod val="50000"/>
                  </a:schemeClr>
                </a:solidFill>
                <a:latin typeface="Alte Haas Grotesk"/>
              </a:rPr>
              <a:t>GM Supported Housing census, shop@ and north west market oversight review has led to </a:t>
            </a:r>
            <a:r>
              <a:rPr lang="en-US" sz="1400" dirty="0">
                <a:solidFill>
                  <a:schemeClr val="accent5">
                    <a:lumMod val="50000"/>
                  </a:schemeClr>
                </a:solidFill>
                <a:latin typeface="Alte Haas Grotesk"/>
              </a:rPr>
              <a:t>publication of </a:t>
            </a:r>
            <a:r>
              <a:rPr lang="en-US" sz="1400" b="1" dirty="0">
                <a:solidFill>
                  <a:schemeClr val="accent5">
                    <a:lumMod val="50000"/>
                  </a:schemeClr>
                </a:solidFill>
                <a:latin typeface="Alte Haas Grotesk"/>
              </a:rPr>
              <a:t>supported housing commissioning support evidence packs to support locality strategic commissioning </a:t>
            </a:r>
            <a:endParaRPr lang="en-GB" sz="1400" dirty="0">
              <a:solidFill>
                <a:schemeClr val="accent5">
                  <a:lumMod val="50000"/>
                </a:schemeClr>
              </a:solidFill>
              <a:latin typeface="Alte Haas Grotesk"/>
            </a:endParaRPr>
          </a:p>
          <a:p>
            <a:pPr marL="285750" lvl="0" indent="-285750">
              <a:buFont typeface="Arial" panose="020B0604020202020204" pitchFamily="34" charset="0"/>
              <a:buChar char="•"/>
            </a:pPr>
            <a:r>
              <a:rPr lang="en-US" sz="1400" dirty="0">
                <a:solidFill>
                  <a:schemeClr val="bg1">
                    <a:lumMod val="50000"/>
                  </a:schemeClr>
                </a:solidFill>
                <a:latin typeface="Alte Haas Grotesk"/>
              </a:rPr>
              <a:t>Supported housing need and evidence base included within GM planning and estates strategies</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US" sz="1400" dirty="0">
                <a:solidFill>
                  <a:schemeClr val="accent5">
                    <a:lumMod val="50000"/>
                  </a:schemeClr>
                </a:solidFill>
                <a:latin typeface="Alte Haas Grotesk"/>
              </a:rPr>
              <a:t>Locality </a:t>
            </a:r>
            <a:r>
              <a:rPr lang="en-US" sz="1400" b="1" dirty="0">
                <a:solidFill>
                  <a:schemeClr val="accent5">
                    <a:lumMod val="50000"/>
                  </a:schemeClr>
                </a:solidFill>
                <a:latin typeface="Alte Haas Grotesk"/>
              </a:rPr>
              <a:t>supported housing strategies </a:t>
            </a:r>
            <a:r>
              <a:rPr lang="en-US" sz="1400" dirty="0">
                <a:solidFill>
                  <a:schemeClr val="accent5">
                    <a:lumMod val="50000"/>
                  </a:schemeClr>
                </a:solidFill>
                <a:latin typeface="Alte Haas Grotesk"/>
              </a:rPr>
              <a:t>by the end of March 19</a:t>
            </a:r>
            <a:endParaRPr lang="en-GB" sz="1400" dirty="0">
              <a:solidFill>
                <a:schemeClr val="accent5">
                  <a:lumMod val="50000"/>
                </a:schemeClr>
              </a:solidFill>
              <a:latin typeface="Alte Haas Grotesk"/>
            </a:endParaRPr>
          </a:p>
          <a:p>
            <a:pPr marL="285750" lvl="0" indent="-285750">
              <a:buFont typeface="Arial" panose="020B0604020202020204" pitchFamily="34" charset="0"/>
              <a:buChar char="•"/>
            </a:pPr>
            <a:r>
              <a:rPr lang="en-US" sz="1400" dirty="0">
                <a:solidFill>
                  <a:schemeClr val="bg1">
                    <a:lumMod val="50000"/>
                  </a:schemeClr>
                </a:solidFill>
                <a:latin typeface="Alte Haas Grotesk"/>
              </a:rPr>
              <a:t>Launch of Extra Care CBA tool for localities </a:t>
            </a:r>
            <a:endParaRPr lang="en-GB" sz="1400" dirty="0">
              <a:solidFill>
                <a:schemeClr val="bg1">
                  <a:lumMod val="50000"/>
                </a:schemeClr>
              </a:solidFill>
              <a:latin typeface="Alte Haas Grotesk"/>
            </a:endParaRPr>
          </a:p>
          <a:p>
            <a:pPr marL="285750" lvl="0" indent="-285750">
              <a:buFont typeface="Arial" panose="020B0604020202020204" pitchFamily="34" charset="0"/>
              <a:buChar char="•"/>
            </a:pPr>
            <a:r>
              <a:rPr lang="en-US" sz="1400" b="1" dirty="0" smtClean="0">
                <a:solidFill>
                  <a:schemeClr val="accent5">
                    <a:lumMod val="50000"/>
                  </a:schemeClr>
                </a:solidFill>
                <a:latin typeface="Alte Haas Grotesk"/>
              </a:rPr>
              <a:t>Predictive </a:t>
            </a:r>
            <a:r>
              <a:rPr lang="en-US" sz="1400" b="1" dirty="0">
                <a:solidFill>
                  <a:schemeClr val="accent5">
                    <a:lumMod val="50000"/>
                  </a:schemeClr>
                </a:solidFill>
                <a:latin typeface="Alte Haas Grotesk"/>
              </a:rPr>
              <a:t>modelling</a:t>
            </a:r>
            <a:r>
              <a:rPr lang="en-US" sz="1400" dirty="0">
                <a:solidFill>
                  <a:schemeClr val="accent5">
                    <a:lumMod val="50000"/>
                  </a:schemeClr>
                </a:solidFill>
                <a:latin typeface="Alte Haas Grotesk"/>
              </a:rPr>
              <a:t> of accommodation needs for older people, learning disabilities, physical disabilities and mental health needs</a:t>
            </a:r>
            <a:endParaRPr lang="en-GB" sz="1400" dirty="0">
              <a:solidFill>
                <a:schemeClr val="accent5">
                  <a:lumMod val="50000"/>
                </a:schemeClr>
              </a:solidFill>
              <a:latin typeface="Alte Haas Grotesk"/>
            </a:endParaRPr>
          </a:p>
        </p:txBody>
      </p:sp>
    </p:spTree>
    <p:extLst>
      <p:ext uri="{BB962C8B-B14F-4D97-AF65-F5344CB8AC3E}">
        <p14:creationId xmlns:p14="http://schemas.microsoft.com/office/powerpoint/2010/main" val="1328650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xmlns="" id="{F4A2C3A2-6E33-4CA1-B0E3-D5AF1CAE4812}"/>
              </a:ext>
            </a:extLst>
          </p:cNvPr>
          <p:cNvSpPr>
            <a:spLocks noGrp="1"/>
          </p:cNvSpPr>
          <p:nvPr>
            <p:ph type="body" sz="quarter" idx="19"/>
          </p:nvPr>
        </p:nvSpPr>
        <p:spPr>
          <a:xfrm>
            <a:off x="361681" y="255370"/>
            <a:ext cx="1537457" cy="349085"/>
          </a:xfrm>
        </p:spPr>
        <p:txBody>
          <a:bodyPr/>
          <a:lstStyle/>
          <a:p>
            <a:r>
              <a:rPr lang="en-GB" b="0" dirty="0" err="1" smtClean="0"/>
              <a:t>ADSS</a:t>
            </a:r>
            <a:r>
              <a:rPr lang="en-GB" b="0" dirty="0" smtClean="0"/>
              <a:t> Spring Seminar: 21/03/19</a:t>
            </a:r>
            <a:endParaRPr lang="en-GB" b="0" dirty="0"/>
          </a:p>
        </p:txBody>
      </p:sp>
      <p:sp>
        <p:nvSpPr>
          <p:cNvPr id="20" name="Text Placeholder 7"/>
          <p:cNvSpPr>
            <a:spLocks noGrp="1"/>
          </p:cNvSpPr>
          <p:nvPr>
            <p:ph type="body" sz="quarter" idx="17"/>
          </p:nvPr>
        </p:nvSpPr>
        <p:spPr>
          <a:xfrm>
            <a:off x="5887583" y="372222"/>
            <a:ext cx="2860475" cy="160218"/>
          </a:xfrm>
        </p:spPr>
        <p:txBody>
          <a:bodyPr/>
          <a:lstStyle/>
          <a:p>
            <a:r>
              <a:rPr lang="en-US" dirty="0" smtClean="0">
                <a:solidFill>
                  <a:srgbClr val="3F5664"/>
                </a:solidFill>
              </a:rPr>
              <a:t>ASC TRANSFORMATION</a:t>
            </a:r>
            <a:endParaRPr lang="en-US" dirty="0">
              <a:solidFill>
                <a:srgbClr val="3F5664"/>
              </a:solidFill>
            </a:endParaRPr>
          </a:p>
          <a:p>
            <a:endParaRPr lang="en-US" dirty="0">
              <a:solidFill>
                <a:srgbClr val="3F5664"/>
              </a:solidFill>
            </a:endParaRPr>
          </a:p>
        </p:txBody>
      </p:sp>
      <p:sp>
        <p:nvSpPr>
          <p:cNvPr id="9" name="Rounded Rectangle 8"/>
          <p:cNvSpPr/>
          <p:nvPr/>
        </p:nvSpPr>
        <p:spPr>
          <a:xfrm>
            <a:off x="370032" y="1146411"/>
            <a:ext cx="8386377" cy="2976469"/>
          </a:xfrm>
          <a:prstGeom prst="roundRect">
            <a:avLst>
              <a:gd name="adj" fmla="val 11437"/>
            </a:avLst>
          </a:prstGeom>
          <a:noFill/>
          <a:ln w="28575">
            <a:solidFill>
              <a:srgbClr val="DC4F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2" name="Rectangle 11"/>
          <p:cNvSpPr/>
          <p:nvPr/>
        </p:nvSpPr>
        <p:spPr>
          <a:xfrm>
            <a:off x="370032" y="1445225"/>
            <a:ext cx="8386377" cy="2677656"/>
          </a:xfrm>
          <a:prstGeom prst="rect">
            <a:avLst/>
          </a:prstGeom>
        </p:spPr>
        <p:txBody>
          <a:bodyPr wrap="square">
            <a:spAutoFit/>
          </a:bodyPr>
          <a:lstStyle/>
          <a:p>
            <a:pPr marL="285750" lvl="0" indent="-285750">
              <a:buFont typeface="Arial" panose="020B0604020202020204" pitchFamily="34" charset="0"/>
              <a:buChar char="•"/>
            </a:pPr>
            <a:r>
              <a:rPr lang="en-GB" sz="1400" b="1" dirty="0">
                <a:solidFill>
                  <a:srgbClr val="DC4F59"/>
                </a:solidFill>
              </a:rPr>
              <a:t>Registered Manager Leadership Development programme</a:t>
            </a:r>
            <a:endParaRPr lang="en-GB" sz="1400" dirty="0">
              <a:solidFill>
                <a:srgbClr val="DC4F59"/>
              </a:solidFill>
            </a:endParaRPr>
          </a:p>
          <a:p>
            <a:pPr marL="285750" lvl="0" indent="-285750">
              <a:buFont typeface="Arial" panose="020B0604020202020204" pitchFamily="34" charset="0"/>
              <a:buChar char="•"/>
            </a:pPr>
            <a:r>
              <a:rPr lang="en-GB" sz="1400" b="1" dirty="0" err="1">
                <a:solidFill>
                  <a:srgbClr val="DC4F59"/>
                </a:solidFill>
              </a:rPr>
              <a:t>RMs</a:t>
            </a:r>
            <a:r>
              <a:rPr lang="en-GB" sz="1400" b="1" dirty="0">
                <a:solidFill>
                  <a:srgbClr val="DC4F59"/>
                </a:solidFill>
              </a:rPr>
              <a:t> best practice network</a:t>
            </a:r>
            <a:endParaRPr lang="en-GB" sz="1400" dirty="0">
              <a:solidFill>
                <a:srgbClr val="DC4F59"/>
              </a:solidFill>
            </a:endParaRPr>
          </a:p>
          <a:p>
            <a:pPr marL="285750" lvl="0" indent="-285750">
              <a:buFont typeface="Arial" panose="020B0604020202020204" pitchFamily="34" charset="0"/>
              <a:buChar char="•"/>
            </a:pPr>
            <a:r>
              <a:rPr lang="en-GB" sz="1400" dirty="0">
                <a:solidFill>
                  <a:schemeClr val="bg1">
                    <a:lumMod val="50000"/>
                  </a:schemeClr>
                </a:solidFill>
              </a:rPr>
              <a:t>Framework for aspiring Registered Managers </a:t>
            </a:r>
          </a:p>
          <a:p>
            <a:pPr marL="285750" lvl="0" indent="-285750">
              <a:buFont typeface="Arial" panose="020B0604020202020204" pitchFamily="34" charset="0"/>
              <a:buChar char="•"/>
            </a:pPr>
            <a:r>
              <a:rPr lang="en-GB" sz="1400" dirty="0">
                <a:solidFill>
                  <a:schemeClr val="bg1">
                    <a:lumMod val="50000"/>
                  </a:schemeClr>
                </a:solidFill>
              </a:rPr>
              <a:t>Establishing</a:t>
            </a:r>
            <a:r>
              <a:rPr lang="en-GB" sz="1400" b="1" dirty="0">
                <a:solidFill>
                  <a:schemeClr val="bg1">
                    <a:lumMod val="50000"/>
                  </a:schemeClr>
                </a:solidFill>
              </a:rPr>
              <a:t> minimum training /skills standard </a:t>
            </a:r>
            <a:r>
              <a:rPr lang="en-GB" sz="1400" dirty="0">
                <a:solidFill>
                  <a:schemeClr val="bg1">
                    <a:lumMod val="50000"/>
                  </a:schemeClr>
                </a:solidFill>
              </a:rPr>
              <a:t>for care homes across GM</a:t>
            </a:r>
          </a:p>
          <a:p>
            <a:pPr marL="285750" lvl="0" indent="-285750">
              <a:buFont typeface="Arial" panose="020B0604020202020204" pitchFamily="34" charset="0"/>
              <a:buChar char="•"/>
            </a:pPr>
            <a:r>
              <a:rPr lang="en-GB" sz="1400" b="1" dirty="0">
                <a:solidFill>
                  <a:srgbClr val="DC4F59"/>
                </a:solidFill>
              </a:rPr>
              <a:t>Training Passport </a:t>
            </a:r>
            <a:r>
              <a:rPr lang="en-GB" sz="1400" dirty="0">
                <a:solidFill>
                  <a:srgbClr val="DC4F59"/>
                </a:solidFill>
              </a:rPr>
              <a:t>to allow portability of training to agreed standards, across the social care sector</a:t>
            </a:r>
          </a:p>
          <a:p>
            <a:pPr marL="285750" lvl="0" indent="-285750">
              <a:buFont typeface="Arial" panose="020B0604020202020204" pitchFamily="34" charset="0"/>
              <a:buChar char="•"/>
            </a:pPr>
            <a:r>
              <a:rPr lang="en-GB" sz="1400" dirty="0">
                <a:solidFill>
                  <a:schemeClr val="bg1">
                    <a:lumMod val="50000"/>
                  </a:schemeClr>
                </a:solidFill>
              </a:rPr>
              <a:t>Development of a </a:t>
            </a:r>
            <a:r>
              <a:rPr lang="en-GB" sz="1400" b="1" dirty="0">
                <a:solidFill>
                  <a:schemeClr val="bg1">
                    <a:lumMod val="50000"/>
                  </a:schemeClr>
                </a:solidFill>
              </a:rPr>
              <a:t>pre-apprenticeship programme </a:t>
            </a:r>
            <a:r>
              <a:rPr lang="en-GB" sz="1400" dirty="0">
                <a:solidFill>
                  <a:schemeClr val="bg1">
                    <a:lumMod val="50000"/>
                  </a:schemeClr>
                </a:solidFill>
              </a:rPr>
              <a:t>for entry-level care roles</a:t>
            </a:r>
          </a:p>
          <a:p>
            <a:pPr marL="285750" lvl="0" indent="-285750">
              <a:buFont typeface="Arial" panose="020B0604020202020204" pitchFamily="34" charset="0"/>
              <a:buChar char="•"/>
            </a:pPr>
            <a:r>
              <a:rPr lang="en-GB" sz="1400" dirty="0">
                <a:solidFill>
                  <a:schemeClr val="bg1">
                    <a:lumMod val="50000"/>
                  </a:schemeClr>
                </a:solidFill>
              </a:rPr>
              <a:t>Facilitation of </a:t>
            </a:r>
            <a:r>
              <a:rPr lang="en-GB" sz="1400" b="1" dirty="0">
                <a:solidFill>
                  <a:schemeClr val="bg1">
                    <a:lumMod val="50000"/>
                  </a:schemeClr>
                </a:solidFill>
              </a:rPr>
              <a:t>roll-out of use of </a:t>
            </a:r>
            <a:r>
              <a:rPr lang="en-GB" sz="1400" b="1" dirty="0" err="1">
                <a:solidFill>
                  <a:schemeClr val="bg1">
                    <a:lumMod val="50000"/>
                  </a:schemeClr>
                </a:solidFill>
              </a:rPr>
              <a:t>NHSP</a:t>
            </a:r>
            <a:r>
              <a:rPr lang="en-GB" sz="1400" b="1" dirty="0">
                <a:solidFill>
                  <a:schemeClr val="bg1">
                    <a:lumMod val="50000"/>
                  </a:schemeClr>
                </a:solidFill>
              </a:rPr>
              <a:t> </a:t>
            </a:r>
            <a:r>
              <a:rPr lang="en-GB" sz="1400" dirty="0">
                <a:solidFill>
                  <a:schemeClr val="bg1">
                    <a:lumMod val="50000"/>
                  </a:schemeClr>
                </a:solidFill>
              </a:rPr>
              <a:t>to cover shortages in care homes, across GM</a:t>
            </a:r>
          </a:p>
          <a:p>
            <a:pPr marL="285750" lvl="0" indent="-285750">
              <a:buFont typeface="Arial" panose="020B0604020202020204" pitchFamily="34" charset="0"/>
              <a:buChar char="•"/>
            </a:pPr>
            <a:r>
              <a:rPr lang="en-GB" sz="1400" dirty="0">
                <a:solidFill>
                  <a:srgbClr val="DC4F59"/>
                </a:solidFill>
              </a:rPr>
              <a:t>Development of </a:t>
            </a:r>
            <a:r>
              <a:rPr lang="en-GB" sz="1400" b="1" dirty="0">
                <a:solidFill>
                  <a:srgbClr val="DC4F59"/>
                </a:solidFill>
              </a:rPr>
              <a:t>Neighbourhood based blended roles</a:t>
            </a:r>
            <a:r>
              <a:rPr lang="en-GB" sz="1400" dirty="0">
                <a:solidFill>
                  <a:srgbClr val="DC4F59"/>
                </a:solidFill>
              </a:rPr>
              <a:t>, together with an underpinning skills development programme, based on an identified good practice care at home model</a:t>
            </a:r>
          </a:p>
          <a:p>
            <a:pPr marL="285750" lvl="0" indent="-285750">
              <a:buFont typeface="Arial" panose="020B0604020202020204" pitchFamily="34" charset="0"/>
              <a:buChar char="•"/>
            </a:pPr>
            <a:r>
              <a:rPr lang="en-GB" sz="1400" dirty="0">
                <a:solidFill>
                  <a:schemeClr val="bg1">
                    <a:lumMod val="50000"/>
                  </a:schemeClr>
                </a:solidFill>
              </a:rPr>
              <a:t>Roll out of a </a:t>
            </a:r>
            <a:r>
              <a:rPr lang="en-GB" sz="1400" b="1" dirty="0">
                <a:solidFill>
                  <a:schemeClr val="bg1">
                    <a:lumMod val="50000"/>
                  </a:schemeClr>
                </a:solidFill>
              </a:rPr>
              <a:t>best-practice values based recruitment model </a:t>
            </a:r>
            <a:r>
              <a:rPr lang="en-GB" sz="1400" dirty="0">
                <a:solidFill>
                  <a:schemeClr val="bg1">
                    <a:lumMod val="50000"/>
                  </a:schemeClr>
                </a:solidFill>
              </a:rPr>
              <a:t>across care homes and living well at home, supported by induction standards and recommendations for a buddying / mentoring programme</a:t>
            </a:r>
          </a:p>
        </p:txBody>
      </p:sp>
      <p:sp>
        <p:nvSpPr>
          <p:cNvPr id="14" name="TextBox 13"/>
          <p:cNvSpPr txBox="1"/>
          <p:nvPr/>
        </p:nvSpPr>
        <p:spPr>
          <a:xfrm>
            <a:off x="560992" y="935521"/>
            <a:ext cx="2182211" cy="461665"/>
          </a:xfrm>
          <a:prstGeom prst="rect">
            <a:avLst/>
          </a:prstGeom>
          <a:solidFill>
            <a:schemeClr val="bg1"/>
          </a:solidFill>
        </p:spPr>
        <p:txBody>
          <a:bodyPr wrap="square" rtlCol="0">
            <a:spAutoFit/>
          </a:bodyPr>
          <a:lstStyle/>
          <a:p>
            <a:r>
              <a:rPr lang="en-GB" sz="2400" b="1" dirty="0" smtClean="0">
                <a:solidFill>
                  <a:srgbClr val="F03963"/>
                </a:solidFill>
                <a:latin typeface="Alte Haas Grotesk"/>
              </a:rPr>
              <a:t>Workforce</a:t>
            </a:r>
            <a:endParaRPr lang="en-GB" sz="2400" b="1" dirty="0">
              <a:solidFill>
                <a:srgbClr val="F03963"/>
              </a:solidFill>
              <a:latin typeface="Alte Haas Grotesk"/>
            </a:endParaRPr>
          </a:p>
        </p:txBody>
      </p:sp>
      <p:sp>
        <p:nvSpPr>
          <p:cNvPr id="17" name="Rectangle 16"/>
          <p:cNvSpPr/>
          <p:nvPr/>
        </p:nvSpPr>
        <p:spPr>
          <a:xfrm>
            <a:off x="409613" y="4869780"/>
            <a:ext cx="8419725" cy="1815882"/>
          </a:xfrm>
          <a:prstGeom prst="rect">
            <a:avLst/>
          </a:prstGeom>
        </p:spPr>
        <p:txBody>
          <a:bodyPr wrap="square">
            <a:spAutoFit/>
          </a:bodyPr>
          <a:lstStyle/>
          <a:p>
            <a:pPr marL="285750" lvl="0" indent="-285750">
              <a:buFont typeface="Arial" panose="020B0604020202020204" pitchFamily="34" charset="0"/>
              <a:buChar char="•"/>
            </a:pPr>
            <a:r>
              <a:rPr lang="en-GB" sz="1400" b="1" dirty="0" smtClean="0">
                <a:solidFill>
                  <a:srgbClr val="F59234"/>
                </a:solidFill>
                <a:latin typeface="Alte Haas Grotesk"/>
              </a:rPr>
              <a:t>GM </a:t>
            </a:r>
            <a:r>
              <a:rPr lang="en-GB" sz="1400" b="1" dirty="0">
                <a:solidFill>
                  <a:srgbClr val="F59234"/>
                </a:solidFill>
                <a:latin typeface="Alte Haas Grotesk"/>
              </a:rPr>
              <a:t>Carers Charter and commitment to carers </a:t>
            </a:r>
            <a:r>
              <a:rPr lang="en-GB" sz="1400" dirty="0">
                <a:solidFill>
                  <a:srgbClr val="F59234"/>
                </a:solidFill>
                <a:latin typeface="Alte Haas Grotesk"/>
              </a:rPr>
              <a:t>launched</a:t>
            </a:r>
          </a:p>
          <a:p>
            <a:pPr marL="285750" indent="-285750">
              <a:buFont typeface="Arial" panose="020B0604020202020204" pitchFamily="34" charset="0"/>
              <a:buChar char="•"/>
            </a:pPr>
            <a:r>
              <a:rPr lang="en-GB" sz="1400" dirty="0">
                <a:solidFill>
                  <a:schemeClr val="bg1">
                    <a:lumMod val="50000"/>
                  </a:schemeClr>
                </a:solidFill>
                <a:latin typeface="Alte Haas Grotesk"/>
              </a:rPr>
              <a:t>GM Carers Partnership</a:t>
            </a:r>
            <a:r>
              <a:rPr lang="en-GB" sz="1400" b="1" dirty="0">
                <a:solidFill>
                  <a:schemeClr val="bg1">
                    <a:lumMod val="50000"/>
                  </a:schemeClr>
                </a:solidFill>
                <a:latin typeface="Alte Haas Grotesk"/>
              </a:rPr>
              <a:t> </a:t>
            </a:r>
            <a:r>
              <a:rPr lang="en-GB" sz="1400" dirty="0">
                <a:solidFill>
                  <a:schemeClr val="bg1">
                    <a:lumMod val="50000"/>
                  </a:schemeClr>
                </a:solidFill>
                <a:latin typeface="Alte Haas Grotesk"/>
              </a:rPr>
              <a:t>is enabling the voice of carers to be heard with their views reflected in decision making</a:t>
            </a:r>
          </a:p>
          <a:p>
            <a:pPr marL="285750" indent="-285750">
              <a:buFont typeface="Arial" panose="020B0604020202020204" pitchFamily="34" charset="0"/>
              <a:buChar char="•"/>
            </a:pPr>
            <a:r>
              <a:rPr lang="en-GB" sz="1400" dirty="0" smtClean="0">
                <a:solidFill>
                  <a:schemeClr val="bg1">
                    <a:lumMod val="50000"/>
                  </a:schemeClr>
                </a:solidFill>
                <a:latin typeface="Alte Haas Grotesk"/>
              </a:rPr>
              <a:t>Ambition </a:t>
            </a:r>
            <a:r>
              <a:rPr lang="en-GB" sz="1400" dirty="0">
                <a:solidFill>
                  <a:schemeClr val="bg1">
                    <a:lumMod val="50000"/>
                  </a:schemeClr>
                </a:solidFill>
                <a:latin typeface="Alte Haas Grotesk"/>
              </a:rPr>
              <a:t>for Ageing’s </a:t>
            </a:r>
            <a:r>
              <a:rPr lang="en-GB" sz="1400" b="1" dirty="0">
                <a:solidFill>
                  <a:schemeClr val="bg1">
                    <a:lumMod val="50000"/>
                  </a:schemeClr>
                </a:solidFill>
                <a:latin typeface="Alte Haas Grotesk"/>
              </a:rPr>
              <a:t>Working Potential programme</a:t>
            </a:r>
            <a:r>
              <a:rPr lang="en-GB" sz="1400" dirty="0">
                <a:solidFill>
                  <a:schemeClr val="bg1">
                    <a:lumMod val="50000"/>
                  </a:schemeClr>
                </a:solidFill>
                <a:latin typeface="Alte Haas Grotesk"/>
              </a:rPr>
              <a:t>; encouraging more older carers into employment</a:t>
            </a:r>
          </a:p>
          <a:p>
            <a:pPr marL="285750" lvl="0" indent="-285750">
              <a:buFont typeface="Arial" panose="020B0604020202020204" pitchFamily="34" charset="0"/>
              <a:buChar char="•"/>
            </a:pPr>
            <a:r>
              <a:rPr lang="en-GB" sz="1400" b="1" dirty="0" smtClean="0">
                <a:solidFill>
                  <a:srgbClr val="F59234"/>
                </a:solidFill>
                <a:latin typeface="Alte Haas Grotesk"/>
              </a:rPr>
              <a:t>Exemplar </a:t>
            </a:r>
            <a:r>
              <a:rPr lang="en-GB" sz="1400" b="1" dirty="0">
                <a:solidFill>
                  <a:srgbClr val="F59234"/>
                </a:solidFill>
                <a:latin typeface="Alte Haas Grotesk"/>
              </a:rPr>
              <a:t>model for carers support </a:t>
            </a:r>
            <a:r>
              <a:rPr lang="en-GB" sz="1400" dirty="0">
                <a:solidFill>
                  <a:srgbClr val="F59234"/>
                </a:solidFill>
                <a:latin typeface="Alte Haas Grotesk"/>
              </a:rPr>
              <a:t>developed</a:t>
            </a:r>
          </a:p>
          <a:p>
            <a:pPr marL="285750" lvl="0" indent="-285750">
              <a:buFont typeface="Arial" panose="020B0604020202020204" pitchFamily="34" charset="0"/>
              <a:buChar char="•"/>
            </a:pPr>
            <a:r>
              <a:rPr lang="en-GB" sz="1400" b="1" dirty="0">
                <a:solidFill>
                  <a:srgbClr val="F59234"/>
                </a:solidFill>
                <a:latin typeface="Alte Haas Grotesk"/>
              </a:rPr>
              <a:t>Working Carers best practice model and toolkit </a:t>
            </a:r>
            <a:r>
              <a:rPr lang="en-GB" sz="1400" dirty="0">
                <a:solidFill>
                  <a:srgbClr val="F59234"/>
                </a:solidFill>
                <a:latin typeface="Alte Haas Grotesk"/>
              </a:rPr>
              <a:t>for employers launched</a:t>
            </a:r>
          </a:p>
          <a:p>
            <a:r>
              <a:rPr lang="en-GB" sz="1400" dirty="0"/>
              <a:t> </a:t>
            </a:r>
          </a:p>
        </p:txBody>
      </p:sp>
      <p:sp>
        <p:nvSpPr>
          <p:cNvPr id="19" name="Rounded Rectangle 18"/>
          <p:cNvSpPr/>
          <p:nvPr/>
        </p:nvSpPr>
        <p:spPr>
          <a:xfrm>
            <a:off x="349284" y="4584632"/>
            <a:ext cx="8386377" cy="2024828"/>
          </a:xfrm>
          <a:prstGeom prst="roundRect">
            <a:avLst>
              <a:gd name="adj" fmla="val 11437"/>
            </a:avLst>
          </a:prstGeom>
          <a:noFill/>
          <a:ln w="28575">
            <a:solidFill>
              <a:srgbClr val="F5923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21" name="TextBox 20"/>
          <p:cNvSpPr txBox="1"/>
          <p:nvPr/>
        </p:nvSpPr>
        <p:spPr>
          <a:xfrm>
            <a:off x="4311765" y="4334016"/>
            <a:ext cx="4173518" cy="461665"/>
          </a:xfrm>
          <a:prstGeom prst="rect">
            <a:avLst/>
          </a:prstGeom>
          <a:solidFill>
            <a:schemeClr val="bg1"/>
          </a:solidFill>
        </p:spPr>
        <p:txBody>
          <a:bodyPr wrap="square" rtlCol="0">
            <a:spAutoFit/>
          </a:bodyPr>
          <a:lstStyle/>
          <a:p>
            <a:pPr algn="r"/>
            <a:r>
              <a:rPr lang="en-GB" sz="2400" b="1" dirty="0" smtClean="0">
                <a:solidFill>
                  <a:srgbClr val="F59234"/>
                </a:solidFill>
              </a:rPr>
              <a:t>Support for unpaid carers</a:t>
            </a:r>
            <a:endParaRPr lang="en-GB" sz="2400" b="1" dirty="0">
              <a:solidFill>
                <a:srgbClr val="F59234"/>
              </a:solidFill>
            </a:endParaRPr>
          </a:p>
        </p:txBody>
      </p:sp>
    </p:spTree>
    <p:extLst>
      <p:ext uri="{BB962C8B-B14F-4D97-AF65-F5344CB8AC3E}">
        <p14:creationId xmlns:p14="http://schemas.microsoft.com/office/powerpoint/2010/main" val="3560163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83" y="1995477"/>
            <a:ext cx="8229600" cy="1143000"/>
          </a:xfrm>
        </p:spPr>
        <p:txBody>
          <a:bodyPr/>
          <a:lstStyle/>
          <a:p>
            <a:r>
              <a:rPr lang="en-US" dirty="0" smtClean="0"/>
              <a:t>Thank you</a:t>
            </a:r>
            <a:endParaRPr lang="en-US" dirty="0"/>
          </a:p>
        </p:txBody>
      </p:sp>
      <p:cxnSp>
        <p:nvCxnSpPr>
          <p:cNvPr id="3" name="Straight Connector 2"/>
          <p:cNvCxnSpPr/>
          <p:nvPr/>
        </p:nvCxnSpPr>
        <p:spPr>
          <a:xfrm>
            <a:off x="3161454" y="2860016"/>
            <a:ext cx="2713778"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313490" y="4105709"/>
            <a:ext cx="4609903" cy="2051844"/>
          </a:xfrm>
          <a:prstGeom prst="rect">
            <a:avLst/>
          </a:prstGeom>
          <a:noFill/>
        </p:spPr>
        <p:txBody>
          <a:bodyPr wrap="square" rtlCol="0">
            <a:spAutoFit/>
          </a:bodyPr>
          <a:lstStyle/>
          <a:p>
            <a:r>
              <a:rPr lang="en-GB" sz="2000" b="1" baseline="30000" dirty="0" smtClean="0">
                <a:solidFill>
                  <a:srgbClr val="3F5664"/>
                </a:solidFill>
                <a:latin typeface="Alte Haas Grotesk"/>
              </a:rPr>
              <a:t>Joanne Chilton</a:t>
            </a:r>
          </a:p>
          <a:p>
            <a:r>
              <a:rPr lang="en-GB" sz="2000" baseline="30000" dirty="0" smtClean="0">
                <a:solidFill>
                  <a:srgbClr val="3F5664"/>
                </a:solidFill>
                <a:latin typeface="Alte Haas Grotesk"/>
              </a:rPr>
              <a:t>Programme Director -</a:t>
            </a:r>
            <a:r>
              <a:rPr lang="en-GB" sz="2000" dirty="0" smtClean="0">
                <a:solidFill>
                  <a:srgbClr val="3F5664"/>
                </a:solidFill>
                <a:latin typeface="Alte Haas Grotesk"/>
              </a:rPr>
              <a:t> </a:t>
            </a:r>
            <a:r>
              <a:rPr lang="en-GB" sz="2000" baseline="30000" dirty="0" smtClean="0">
                <a:solidFill>
                  <a:srgbClr val="3F5664"/>
                </a:solidFill>
                <a:latin typeface="Alte Haas Grotesk"/>
              </a:rPr>
              <a:t>Adult Social Care Transformation</a:t>
            </a:r>
          </a:p>
          <a:p>
            <a:r>
              <a:rPr lang="en-GB" sz="2000" baseline="30000" dirty="0" smtClean="0">
                <a:solidFill>
                  <a:srgbClr val="3F5664"/>
                </a:solidFill>
                <a:latin typeface="Alte Haas Grotesk"/>
              </a:rPr>
              <a:t>Greater Manchester Health and Social Care Partnership</a:t>
            </a:r>
          </a:p>
          <a:p>
            <a:endParaRPr lang="en-GB" sz="2000" baseline="30000" dirty="0" smtClean="0">
              <a:solidFill>
                <a:srgbClr val="3F5664"/>
              </a:solidFill>
              <a:latin typeface="Alte Haas Grotesk"/>
            </a:endParaRPr>
          </a:p>
          <a:p>
            <a:r>
              <a:rPr lang="en-GB" sz="2000" baseline="30000" dirty="0" smtClean="0">
                <a:solidFill>
                  <a:srgbClr val="3F5664"/>
                </a:solidFill>
                <a:latin typeface="Alte Haas Grotesk"/>
                <a:hlinkClick r:id="rId2"/>
              </a:rPr>
              <a:t>Joanne.chilton2@nhs.net</a:t>
            </a:r>
            <a:r>
              <a:rPr lang="en-GB" sz="2000" baseline="30000" dirty="0" smtClean="0">
                <a:solidFill>
                  <a:srgbClr val="3F5664"/>
                </a:solidFill>
                <a:latin typeface="Alte Haas Grotesk"/>
              </a:rPr>
              <a:t> </a:t>
            </a:r>
          </a:p>
          <a:p>
            <a:endParaRPr lang="en-GB" sz="2000" baseline="30000" dirty="0" smtClean="0">
              <a:solidFill>
                <a:srgbClr val="3F5664"/>
              </a:solidFill>
              <a:latin typeface="Alte Haas Grotesk"/>
            </a:endParaRPr>
          </a:p>
          <a:p>
            <a:r>
              <a:rPr lang="en-GB" sz="2000" baseline="30000" dirty="0" err="1" smtClean="0">
                <a:solidFill>
                  <a:srgbClr val="3F5664"/>
                </a:solidFill>
                <a:latin typeface="Alte Haas Grotesk"/>
              </a:rPr>
              <a:t>www.gmhsc.org.uk</a:t>
            </a:r>
            <a:r>
              <a:rPr lang="en-GB" sz="2000" baseline="30000" dirty="0" smtClean="0">
                <a:solidFill>
                  <a:srgbClr val="3F5664"/>
                </a:solidFill>
                <a:latin typeface="Alte Haas Grotesk"/>
              </a:rPr>
              <a:t/>
            </a:r>
            <a:br>
              <a:rPr lang="en-GB" sz="2000" baseline="30000" dirty="0" smtClean="0">
                <a:solidFill>
                  <a:srgbClr val="3F5664"/>
                </a:solidFill>
                <a:latin typeface="Alte Haas Grotesk"/>
              </a:rPr>
            </a:br>
            <a:r>
              <a:rPr lang="en-GB" sz="2000" baseline="30000" dirty="0" smtClean="0">
                <a:solidFill>
                  <a:srgbClr val="3F5664"/>
                </a:solidFill>
                <a:latin typeface="Alte Haas Grotesk"/>
              </a:rPr>
              <a:t>@GM_HSC</a:t>
            </a:r>
          </a:p>
          <a:p>
            <a:endParaRPr lang="en-US" sz="1400" dirty="0">
              <a:solidFill>
                <a:srgbClr val="3F5664"/>
              </a:solidFill>
            </a:endParaRPr>
          </a:p>
        </p:txBody>
      </p:sp>
      <p:sp>
        <p:nvSpPr>
          <p:cNvPr id="8" name="TextBox 7"/>
          <p:cNvSpPr txBox="1"/>
          <p:nvPr/>
        </p:nvSpPr>
        <p:spPr>
          <a:xfrm>
            <a:off x="577357" y="4131203"/>
            <a:ext cx="4609903" cy="1823576"/>
          </a:xfrm>
          <a:prstGeom prst="rect">
            <a:avLst/>
          </a:prstGeom>
          <a:noFill/>
        </p:spPr>
        <p:txBody>
          <a:bodyPr wrap="square" rtlCol="0">
            <a:spAutoFit/>
          </a:bodyPr>
          <a:lstStyle/>
          <a:p>
            <a:r>
              <a:rPr lang="en-GB" sz="2000" b="1" baseline="30000" dirty="0" smtClean="0">
                <a:solidFill>
                  <a:srgbClr val="3F5664"/>
                </a:solidFill>
                <a:latin typeface="Alte Haas Grotesk"/>
              </a:rPr>
              <a:t>Bernie Enright</a:t>
            </a:r>
          </a:p>
          <a:p>
            <a:endParaRPr lang="en-GB" sz="1050" baseline="30000" dirty="0" smtClean="0">
              <a:solidFill>
                <a:srgbClr val="3F5664"/>
              </a:solidFill>
              <a:latin typeface="Alte Haas Grotesk"/>
            </a:endParaRPr>
          </a:p>
          <a:p>
            <a:r>
              <a:rPr lang="en-GB" sz="2000" baseline="30000" dirty="0" err="1" smtClean="0">
                <a:solidFill>
                  <a:srgbClr val="3F5664"/>
                </a:solidFill>
                <a:latin typeface="Alte Haas Grotesk"/>
              </a:rPr>
              <a:t>Dirctor</a:t>
            </a:r>
            <a:r>
              <a:rPr lang="en-GB" sz="2000" baseline="30000" dirty="0" smtClean="0">
                <a:solidFill>
                  <a:srgbClr val="3F5664"/>
                </a:solidFill>
                <a:latin typeface="Alte Haas Grotesk"/>
              </a:rPr>
              <a:t> of Adult Services</a:t>
            </a:r>
          </a:p>
          <a:p>
            <a:r>
              <a:rPr lang="en-GB" sz="2000" baseline="30000" dirty="0" smtClean="0">
                <a:solidFill>
                  <a:srgbClr val="3F5664"/>
                </a:solidFill>
                <a:latin typeface="Alte Haas Grotesk"/>
              </a:rPr>
              <a:t>Manchester City Council</a:t>
            </a:r>
          </a:p>
          <a:p>
            <a:endParaRPr lang="en-GB" sz="800" baseline="30000" dirty="0" smtClean="0">
              <a:solidFill>
                <a:srgbClr val="3F5664"/>
              </a:solidFill>
              <a:latin typeface="Alte Haas Grotesk"/>
            </a:endParaRPr>
          </a:p>
          <a:p>
            <a:endParaRPr lang="en-GB" sz="2000" baseline="30000" dirty="0">
              <a:solidFill>
                <a:srgbClr val="3F5664"/>
              </a:solidFill>
              <a:latin typeface="Alte Haas Grotesk"/>
            </a:endParaRPr>
          </a:p>
          <a:p>
            <a:r>
              <a:rPr lang="en-GB" sz="2000" baseline="30000" dirty="0" err="1" smtClean="0">
                <a:solidFill>
                  <a:srgbClr val="3F5664"/>
                </a:solidFill>
                <a:latin typeface="Alte Haas Grotesk"/>
                <a:hlinkClick r:id="rId3"/>
              </a:rPr>
              <a:t>Bernadette.enright@manchester.gov.uk</a:t>
            </a:r>
            <a:endParaRPr lang="en-GB" sz="2000" baseline="30000" dirty="0" smtClean="0">
              <a:solidFill>
                <a:srgbClr val="3F5664"/>
              </a:solidFill>
              <a:latin typeface="Alte Haas Grotesk"/>
            </a:endParaRPr>
          </a:p>
          <a:p>
            <a:pPr>
              <a:lnSpc>
                <a:spcPts val="1300"/>
              </a:lnSpc>
            </a:pPr>
            <a:endParaRPr lang="en-GB" sz="2000" baseline="30000" dirty="0">
              <a:solidFill>
                <a:srgbClr val="3F5664"/>
              </a:solidFill>
              <a:latin typeface="Alte Haas Grotesk"/>
            </a:endParaRPr>
          </a:p>
          <a:p>
            <a:pPr>
              <a:lnSpc>
                <a:spcPts val="1300"/>
              </a:lnSpc>
            </a:pPr>
            <a:r>
              <a:rPr lang="en-GB" sz="2000" baseline="30000" dirty="0" err="1" smtClean="0">
                <a:solidFill>
                  <a:srgbClr val="3F5664"/>
                </a:solidFill>
                <a:latin typeface="Alte Haas Grotesk"/>
              </a:rPr>
              <a:t>www.manchester.gov.uk</a:t>
            </a:r>
            <a:r>
              <a:rPr lang="en-GB" sz="2000" baseline="30000" dirty="0" smtClean="0">
                <a:solidFill>
                  <a:srgbClr val="3F5664"/>
                </a:solidFill>
                <a:latin typeface="Alte Haas Grotesk"/>
              </a:rPr>
              <a:t> </a:t>
            </a:r>
          </a:p>
          <a:p>
            <a:pPr>
              <a:lnSpc>
                <a:spcPts val="1300"/>
              </a:lnSpc>
            </a:pPr>
            <a:r>
              <a:rPr lang="en-US" sz="1400" dirty="0" smtClean="0">
                <a:solidFill>
                  <a:srgbClr val="3F5664"/>
                </a:solidFill>
              </a:rPr>
              <a:t>@</a:t>
            </a:r>
            <a:r>
              <a:rPr lang="en-US" sz="1400" dirty="0" err="1" smtClean="0">
                <a:solidFill>
                  <a:srgbClr val="3F5664"/>
                </a:solidFill>
              </a:rPr>
              <a:t>manchestercitycouncil</a:t>
            </a:r>
            <a:endParaRPr lang="en-US" sz="1400" dirty="0">
              <a:solidFill>
                <a:srgbClr val="3F5664"/>
              </a:solidFill>
            </a:endParaRPr>
          </a:p>
        </p:txBody>
      </p:sp>
      <p:sp>
        <p:nvSpPr>
          <p:cNvPr id="9" name="Rectangle 8"/>
          <p:cNvSpPr/>
          <p:nvPr/>
        </p:nvSpPr>
        <p:spPr>
          <a:xfrm>
            <a:off x="577357" y="3573718"/>
            <a:ext cx="1420582" cy="379591"/>
          </a:xfrm>
          <a:prstGeom prst="rect">
            <a:avLst/>
          </a:prstGeom>
        </p:spPr>
        <p:txBody>
          <a:bodyPr wrap="none">
            <a:spAutoFit/>
          </a:bodyPr>
          <a:lstStyle/>
          <a:p>
            <a:r>
              <a:rPr lang="en-GB" sz="2800" b="1" baseline="30000" dirty="0">
                <a:solidFill>
                  <a:srgbClr val="3F5664"/>
                </a:solidFill>
                <a:latin typeface="Alte Haas Grotesk"/>
              </a:rPr>
              <a:t>Contact us</a:t>
            </a:r>
            <a:endParaRPr lang="en-GB" sz="2800" baseline="30000" dirty="0">
              <a:solidFill>
                <a:srgbClr val="3F5664"/>
              </a:solidFill>
              <a:latin typeface="Alte Haas Grotesk"/>
            </a:endParaRPr>
          </a:p>
        </p:txBody>
      </p:sp>
    </p:spTree>
    <p:extLst>
      <p:ext uri="{BB962C8B-B14F-4D97-AF65-F5344CB8AC3E}">
        <p14:creationId xmlns:p14="http://schemas.microsoft.com/office/powerpoint/2010/main" val="1721870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502251" y="1640598"/>
            <a:ext cx="5332019" cy="249053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12783"/>
              </a:buClr>
              <a:buSzPts val="7200"/>
              <a:buFont typeface="Calibri"/>
              <a:buNone/>
            </a:pPr>
            <a:r>
              <a:rPr lang="en-GB" sz="7200" b="1" dirty="0"/>
              <a:t>Manchester </a:t>
            </a:r>
            <a:r>
              <a:rPr lang="en-GB" sz="4000" dirty="0"/>
              <a:t>Making integrated working a reality</a:t>
            </a:r>
            <a:br>
              <a:rPr lang="en-GB" sz="4000" dirty="0"/>
            </a:br>
            <a:r>
              <a:rPr lang="en-GB" b="1" dirty="0"/>
              <a:t/>
            </a:r>
            <a:br>
              <a:rPr lang="en-GB" b="1" dirty="0"/>
            </a:br>
            <a:r>
              <a:rPr lang="en-GB" sz="2400" dirty="0"/>
              <a:t>Bernie Enright – Director of Adult Services</a:t>
            </a:r>
            <a:br>
              <a:rPr lang="en-GB" sz="2400" dirty="0"/>
            </a:br>
            <a:r>
              <a:rPr lang="en-GB" sz="2000" b="1" dirty="0"/>
              <a:t>Manchester Local Care Organisation</a:t>
            </a:r>
            <a:br>
              <a:rPr lang="en-GB" sz="2000" b="1" dirty="0"/>
            </a:br>
            <a:r>
              <a:rPr lang="en-GB" sz="2400" dirty="0"/>
              <a:t/>
            </a:r>
            <a:br>
              <a:rPr lang="en-GB" sz="2400" dirty="0"/>
            </a:br>
            <a:endParaRPr sz="2400" dirty="0"/>
          </a:p>
        </p:txBody>
      </p:sp>
    </p:spTree>
    <p:extLst>
      <p:ext uri="{BB962C8B-B14F-4D97-AF65-F5344CB8AC3E}">
        <p14:creationId xmlns:p14="http://schemas.microsoft.com/office/powerpoint/2010/main" val="1173423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Google Shape;42;p8"/>
          <p:cNvPicPr preferRelativeResize="0"/>
          <p:nvPr/>
        </p:nvPicPr>
        <p:blipFill rotWithShape="1">
          <a:blip r:embed="rId3">
            <a:alphaModFix/>
          </a:blip>
          <a:srcRect l="11579" r="11683"/>
          <a:stretch/>
        </p:blipFill>
        <p:spPr>
          <a:xfrm>
            <a:off x="-77003" y="0"/>
            <a:ext cx="9355757" cy="6858000"/>
          </a:xfrm>
          <a:prstGeom prst="rect">
            <a:avLst/>
          </a:prstGeom>
          <a:noFill/>
          <a:ln>
            <a:noFill/>
          </a:ln>
        </p:spPr>
      </p:pic>
    </p:spTree>
    <p:extLst>
      <p:ext uri="{BB962C8B-B14F-4D97-AF65-F5344CB8AC3E}">
        <p14:creationId xmlns:p14="http://schemas.microsoft.com/office/powerpoint/2010/main" val="3909482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9"/>
          <p:cNvSpPr txBox="1">
            <a:spLocks noGrp="1"/>
          </p:cNvSpPr>
          <p:nvPr>
            <p:ph type="sldNum" idx="12"/>
          </p:nvPr>
        </p:nvSpPr>
        <p:spPr>
          <a:xfrm>
            <a:off x="8694000" y="6552000"/>
            <a:ext cx="450000" cy="169200"/>
          </a:xfrm>
          <a:prstGeom prst="rect">
            <a:avLst/>
          </a:prstGeom>
          <a:noFill/>
          <a:ln>
            <a:noFill/>
          </a:ln>
        </p:spPr>
        <p:txBody>
          <a:bodyPr spcFirstLastPara="1" wrap="square" lIns="0" tIns="0" rIns="0" bIns="0" anchor="ctr" anchorCtr="0">
            <a:noAutofit/>
          </a:bodyPr>
          <a:lstStyle/>
          <a:p>
            <a:fld id="{00000000-1234-1234-1234-123412341234}" type="slidenum">
              <a:rPr lang="en-GB"/>
              <a:pPr/>
              <a:t>6</a:t>
            </a:fld>
            <a:endParaRPr/>
          </a:p>
        </p:txBody>
      </p:sp>
      <p:sp>
        <p:nvSpPr>
          <p:cNvPr id="49" name="Google Shape;49;p9"/>
          <p:cNvSpPr txBox="1">
            <a:spLocks noGrp="1"/>
          </p:cNvSpPr>
          <p:nvPr>
            <p:ph type="title"/>
          </p:nvPr>
        </p:nvSpPr>
        <p:spPr>
          <a:xfrm>
            <a:off x="389874" y="77454"/>
            <a:ext cx="8620108" cy="1092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12783"/>
              </a:buClr>
              <a:buSzPts val="4000"/>
              <a:buFont typeface="Calibri"/>
              <a:buNone/>
            </a:pPr>
            <a:r>
              <a:rPr lang="en-GB" sz="4000" b="1"/>
              <a:t>Why we need to do things differently</a:t>
            </a:r>
            <a:endParaRPr sz="4000"/>
          </a:p>
        </p:txBody>
      </p:sp>
      <p:grpSp>
        <p:nvGrpSpPr>
          <p:cNvPr id="50" name="Google Shape;50;p9"/>
          <p:cNvGrpSpPr/>
          <p:nvPr/>
        </p:nvGrpSpPr>
        <p:grpSpPr>
          <a:xfrm>
            <a:off x="141627" y="1143000"/>
            <a:ext cx="8868355" cy="5409001"/>
            <a:chOff x="141627" y="1143000"/>
            <a:chExt cx="8868355" cy="5409001"/>
          </a:xfrm>
        </p:grpSpPr>
        <p:sp>
          <p:nvSpPr>
            <p:cNvPr id="51" name="Google Shape;51;p9"/>
            <p:cNvSpPr txBox="1"/>
            <p:nvPr/>
          </p:nvSpPr>
          <p:spPr>
            <a:xfrm>
              <a:off x="954155" y="1286164"/>
              <a:ext cx="2916015" cy="523220"/>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sz="2800" b="1" kern="0">
                  <a:solidFill>
                    <a:srgbClr val="5B9BD5"/>
                  </a:solidFill>
                  <a:latin typeface="Calibri"/>
                  <a:ea typeface="Calibri"/>
                  <a:cs typeface="Calibri"/>
                  <a:sym typeface="Calibri"/>
                </a:rPr>
                <a:t>Manchester has:</a:t>
              </a:r>
              <a:endParaRPr sz="2800" b="1" kern="0">
                <a:solidFill>
                  <a:srgbClr val="5B9BD5"/>
                </a:solidFill>
                <a:latin typeface="Calibri"/>
                <a:ea typeface="Calibri"/>
                <a:cs typeface="Calibri"/>
                <a:sym typeface="Calibri"/>
              </a:endParaRPr>
            </a:p>
          </p:txBody>
        </p:sp>
        <p:sp>
          <p:nvSpPr>
            <p:cNvPr id="52" name="Google Shape;52;p9"/>
            <p:cNvSpPr txBox="1"/>
            <p:nvPr/>
          </p:nvSpPr>
          <p:spPr>
            <a:xfrm>
              <a:off x="5402076" y="1286164"/>
              <a:ext cx="2623931" cy="523220"/>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sz="2800" b="1" kern="0">
                  <a:solidFill>
                    <a:srgbClr val="5B9BD5"/>
                  </a:solidFill>
                  <a:latin typeface="Calibri"/>
                  <a:ea typeface="Calibri"/>
                  <a:cs typeface="Calibri"/>
                  <a:sym typeface="Calibri"/>
                </a:rPr>
                <a:t>So we need to:</a:t>
              </a:r>
              <a:endParaRPr sz="2800" b="1" kern="0">
                <a:solidFill>
                  <a:srgbClr val="5B9BD5"/>
                </a:solidFill>
                <a:latin typeface="Calibri"/>
                <a:ea typeface="Calibri"/>
                <a:cs typeface="Calibri"/>
                <a:sym typeface="Calibri"/>
              </a:endParaRPr>
            </a:p>
          </p:txBody>
        </p:sp>
        <p:sp>
          <p:nvSpPr>
            <p:cNvPr id="53" name="Google Shape;53;p9"/>
            <p:cNvSpPr txBox="1"/>
            <p:nvPr/>
          </p:nvSpPr>
          <p:spPr>
            <a:xfrm>
              <a:off x="954155" y="3124870"/>
              <a:ext cx="3607904" cy="923330"/>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kern="0">
                  <a:solidFill>
                    <a:srgbClr val="000000"/>
                  </a:solidFill>
                  <a:latin typeface="Calibri"/>
                  <a:ea typeface="Calibri"/>
                  <a:cs typeface="Calibri"/>
                  <a:sym typeface="Calibri"/>
                </a:rPr>
                <a:t>More than double the rate of alcohol specific admissions than the England average</a:t>
              </a:r>
              <a:endParaRPr sz="1400" kern="0">
                <a:solidFill>
                  <a:srgbClr val="000000"/>
                </a:solidFill>
                <a:cs typeface="Arial"/>
                <a:sym typeface="Arial"/>
              </a:endParaRPr>
            </a:p>
          </p:txBody>
        </p:sp>
        <p:sp>
          <p:nvSpPr>
            <p:cNvPr id="54" name="Google Shape;54;p9"/>
            <p:cNvSpPr txBox="1"/>
            <p:nvPr/>
          </p:nvSpPr>
          <p:spPr>
            <a:xfrm>
              <a:off x="954155" y="1871870"/>
              <a:ext cx="3607906" cy="1200329"/>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b="1" kern="0">
                  <a:solidFill>
                    <a:srgbClr val="000000"/>
                  </a:solidFill>
                  <a:latin typeface="Calibri"/>
                  <a:ea typeface="Calibri"/>
                  <a:cs typeface="Calibri"/>
                  <a:sym typeface="Calibri"/>
                </a:rPr>
                <a:t>Significantly lower life expectancy than the rest of the country</a:t>
              </a:r>
              <a:endParaRPr sz="1400" kern="0">
                <a:solidFill>
                  <a:srgbClr val="000000"/>
                </a:solidFill>
                <a:cs typeface="Arial"/>
                <a:sym typeface="Arial"/>
              </a:endParaRPr>
            </a:p>
            <a:p>
              <a:pPr marL="285750" indent="-285750" defTabSz="914400">
                <a:buClr>
                  <a:srgbClr val="000000"/>
                </a:buClr>
                <a:buSzPts val="1800"/>
                <a:buFont typeface="Arial"/>
                <a:buChar char="•"/>
              </a:pPr>
              <a:r>
                <a:rPr lang="en-GB" b="1" kern="0">
                  <a:solidFill>
                    <a:srgbClr val="000000"/>
                  </a:solidFill>
                  <a:latin typeface="Calibri"/>
                  <a:ea typeface="Calibri"/>
                  <a:cs typeface="Calibri"/>
                  <a:sym typeface="Calibri"/>
                </a:rPr>
                <a:t>8.2</a:t>
              </a:r>
              <a:r>
                <a:rPr lang="en-GB" kern="0">
                  <a:solidFill>
                    <a:srgbClr val="000000"/>
                  </a:solidFill>
                  <a:latin typeface="Calibri"/>
                  <a:ea typeface="Calibri"/>
                  <a:cs typeface="Calibri"/>
                  <a:sym typeface="Calibri"/>
                </a:rPr>
                <a:t> years for men</a:t>
              </a:r>
              <a:endParaRPr sz="1400" kern="0">
                <a:solidFill>
                  <a:srgbClr val="000000"/>
                </a:solidFill>
                <a:cs typeface="Arial"/>
                <a:sym typeface="Arial"/>
              </a:endParaRPr>
            </a:p>
            <a:p>
              <a:pPr marL="285750" indent="-285750" defTabSz="914400">
                <a:buClr>
                  <a:srgbClr val="000000"/>
                </a:buClr>
                <a:buSzPts val="1800"/>
                <a:buFont typeface="Arial"/>
                <a:buChar char="•"/>
              </a:pPr>
              <a:r>
                <a:rPr lang="en-GB" b="1" kern="0">
                  <a:solidFill>
                    <a:srgbClr val="000000"/>
                  </a:solidFill>
                  <a:latin typeface="Calibri"/>
                  <a:ea typeface="Calibri"/>
                  <a:cs typeface="Calibri"/>
                  <a:sym typeface="Calibri"/>
                </a:rPr>
                <a:t>6.4</a:t>
              </a:r>
              <a:r>
                <a:rPr lang="en-GB" kern="0">
                  <a:solidFill>
                    <a:srgbClr val="000000"/>
                  </a:solidFill>
                  <a:latin typeface="Calibri"/>
                  <a:ea typeface="Calibri"/>
                  <a:cs typeface="Calibri"/>
                  <a:sym typeface="Calibri"/>
                </a:rPr>
                <a:t> years for women</a:t>
              </a:r>
              <a:endParaRPr sz="1400" kern="0">
                <a:solidFill>
                  <a:srgbClr val="000000"/>
                </a:solidFill>
                <a:cs typeface="Arial"/>
                <a:sym typeface="Arial"/>
              </a:endParaRPr>
            </a:p>
          </p:txBody>
        </p:sp>
        <p:sp>
          <p:nvSpPr>
            <p:cNvPr id="55" name="Google Shape;55;p9"/>
            <p:cNvSpPr txBox="1"/>
            <p:nvPr/>
          </p:nvSpPr>
          <p:spPr>
            <a:xfrm>
              <a:off x="954155" y="5118622"/>
              <a:ext cx="3607904" cy="646331"/>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kern="0">
                  <a:solidFill>
                    <a:srgbClr val="000000"/>
                  </a:solidFill>
                  <a:latin typeface="Calibri"/>
                  <a:ea typeface="Calibri"/>
                  <a:cs typeface="Calibri"/>
                  <a:sym typeface="Calibri"/>
                </a:rPr>
                <a:t>The highest number of smoking related deaths in the country</a:t>
              </a:r>
              <a:endParaRPr sz="1400" kern="0">
                <a:solidFill>
                  <a:srgbClr val="000000"/>
                </a:solidFill>
                <a:cs typeface="Arial"/>
                <a:sym typeface="Arial"/>
              </a:endParaRPr>
            </a:p>
          </p:txBody>
        </p:sp>
        <p:sp>
          <p:nvSpPr>
            <p:cNvPr id="56" name="Google Shape;56;p9"/>
            <p:cNvSpPr txBox="1"/>
            <p:nvPr/>
          </p:nvSpPr>
          <p:spPr>
            <a:xfrm>
              <a:off x="954155" y="4100871"/>
              <a:ext cx="3607904" cy="923330"/>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b="1" kern="0">
                  <a:solidFill>
                    <a:srgbClr val="000000"/>
                  </a:solidFill>
                  <a:latin typeface="Calibri"/>
                  <a:ea typeface="Calibri"/>
                  <a:cs typeface="Calibri"/>
                  <a:sym typeface="Calibri"/>
                </a:rPr>
                <a:t>The 2</a:t>
              </a:r>
              <a:r>
                <a:rPr lang="en-GB" b="1" kern="0" baseline="30000">
                  <a:solidFill>
                    <a:srgbClr val="000000"/>
                  </a:solidFill>
                  <a:latin typeface="Calibri"/>
                  <a:ea typeface="Calibri"/>
                  <a:cs typeface="Calibri"/>
                  <a:sym typeface="Calibri"/>
                </a:rPr>
                <a:t>nd</a:t>
              </a:r>
              <a:r>
                <a:rPr lang="en-GB" b="1" kern="0">
                  <a:solidFill>
                    <a:srgbClr val="000000"/>
                  </a:solidFill>
                  <a:latin typeface="Calibri"/>
                  <a:ea typeface="Calibri"/>
                  <a:cs typeface="Calibri"/>
                  <a:sym typeface="Calibri"/>
                </a:rPr>
                <a:t> highest rate of early death from respiratory diseases in England – 60pc could be avoidable</a:t>
              </a:r>
              <a:endParaRPr sz="1400" kern="0">
                <a:solidFill>
                  <a:srgbClr val="000000"/>
                </a:solidFill>
                <a:cs typeface="Arial"/>
                <a:sym typeface="Arial"/>
              </a:endParaRPr>
            </a:p>
          </p:txBody>
        </p:sp>
        <p:sp>
          <p:nvSpPr>
            <p:cNvPr id="57" name="Google Shape;57;p9"/>
            <p:cNvSpPr txBox="1"/>
            <p:nvPr/>
          </p:nvSpPr>
          <p:spPr>
            <a:xfrm>
              <a:off x="5402076" y="1871870"/>
              <a:ext cx="3453689" cy="646331"/>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b="1" kern="0">
                  <a:solidFill>
                    <a:srgbClr val="000000"/>
                  </a:solidFill>
                  <a:latin typeface="Calibri"/>
                  <a:ea typeface="Calibri"/>
                  <a:cs typeface="Calibri"/>
                  <a:sym typeface="Calibri"/>
                </a:rPr>
                <a:t>Route our public funds to the places they can make a difference </a:t>
              </a:r>
              <a:endParaRPr sz="1400" kern="0">
                <a:solidFill>
                  <a:srgbClr val="000000"/>
                </a:solidFill>
                <a:cs typeface="Arial"/>
                <a:sym typeface="Arial"/>
              </a:endParaRPr>
            </a:p>
          </p:txBody>
        </p:sp>
        <p:sp>
          <p:nvSpPr>
            <p:cNvPr id="58" name="Google Shape;58;p9"/>
            <p:cNvSpPr txBox="1"/>
            <p:nvPr/>
          </p:nvSpPr>
          <p:spPr>
            <a:xfrm>
              <a:off x="5402076" y="2634711"/>
              <a:ext cx="3453689" cy="1477328"/>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kern="0">
                  <a:solidFill>
                    <a:srgbClr val="000000"/>
                  </a:solidFill>
                  <a:latin typeface="Calibri"/>
                  <a:ea typeface="Calibri"/>
                  <a:cs typeface="Calibri"/>
                  <a:sym typeface="Calibri"/>
                </a:rPr>
                <a:t>Support prevention and self-care to help people stay independent in their own homes – and be connected to local support services and community groups</a:t>
              </a:r>
              <a:endParaRPr sz="1400" kern="0">
                <a:solidFill>
                  <a:srgbClr val="000000"/>
                </a:solidFill>
                <a:cs typeface="Arial"/>
                <a:sym typeface="Arial"/>
              </a:endParaRPr>
            </a:p>
          </p:txBody>
        </p:sp>
        <p:sp>
          <p:nvSpPr>
            <p:cNvPr id="59" name="Google Shape;59;p9"/>
            <p:cNvSpPr txBox="1"/>
            <p:nvPr/>
          </p:nvSpPr>
          <p:spPr>
            <a:xfrm>
              <a:off x="5402076" y="4204681"/>
              <a:ext cx="3453689" cy="923330"/>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b="1" kern="0">
                  <a:solidFill>
                    <a:srgbClr val="000000"/>
                  </a:solidFill>
                  <a:latin typeface="Calibri"/>
                  <a:ea typeface="Calibri"/>
                  <a:cs typeface="Calibri"/>
                  <a:sym typeface="Calibri"/>
                </a:rPr>
                <a:t>Shift the focus of care away from hospitals and in to our communities </a:t>
              </a:r>
              <a:endParaRPr sz="1400" kern="0">
                <a:solidFill>
                  <a:srgbClr val="000000"/>
                </a:solidFill>
                <a:cs typeface="Arial"/>
                <a:sym typeface="Arial"/>
              </a:endParaRPr>
            </a:p>
          </p:txBody>
        </p:sp>
        <p:sp>
          <p:nvSpPr>
            <p:cNvPr id="60" name="Google Shape;60;p9"/>
            <p:cNvSpPr txBox="1"/>
            <p:nvPr/>
          </p:nvSpPr>
          <p:spPr>
            <a:xfrm>
              <a:off x="5402076" y="5172708"/>
              <a:ext cx="3607906" cy="1200329"/>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kern="0">
                  <a:solidFill>
                    <a:srgbClr val="000000"/>
                  </a:solidFill>
                  <a:latin typeface="Calibri"/>
                  <a:ea typeface="Calibri"/>
                  <a:cs typeface="Calibri"/>
                  <a:sym typeface="Calibri"/>
                </a:rPr>
                <a:t>Reduce inequalities in experience, access and care across the city – simplifying the patient journey through health and social care.</a:t>
              </a:r>
              <a:endParaRPr sz="1400" kern="0">
                <a:solidFill>
                  <a:srgbClr val="000000"/>
                </a:solidFill>
                <a:cs typeface="Arial"/>
                <a:sym typeface="Arial"/>
              </a:endParaRPr>
            </a:p>
          </p:txBody>
        </p:sp>
        <p:sp>
          <p:nvSpPr>
            <p:cNvPr id="61" name="Google Shape;61;p9"/>
            <p:cNvSpPr/>
            <p:nvPr/>
          </p:nvSpPr>
          <p:spPr>
            <a:xfrm>
              <a:off x="546651" y="1143000"/>
              <a:ext cx="4015407" cy="4770783"/>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sp>
          <p:nvSpPr>
            <p:cNvPr id="62" name="Google Shape;62;p9"/>
            <p:cNvSpPr/>
            <p:nvPr/>
          </p:nvSpPr>
          <p:spPr>
            <a:xfrm>
              <a:off x="4969562" y="1143001"/>
              <a:ext cx="3886203" cy="5409000"/>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pic>
          <p:nvPicPr>
            <p:cNvPr id="63" name="Google Shape;63;p9"/>
            <p:cNvPicPr preferRelativeResize="0"/>
            <p:nvPr/>
          </p:nvPicPr>
          <p:blipFill rotWithShape="1">
            <a:blip r:embed="rId3">
              <a:alphaModFix/>
            </a:blip>
            <a:srcRect/>
            <a:stretch/>
          </p:blipFill>
          <p:spPr>
            <a:xfrm>
              <a:off x="258416" y="2155782"/>
              <a:ext cx="632503" cy="632503"/>
            </a:xfrm>
            <a:prstGeom prst="rect">
              <a:avLst/>
            </a:prstGeom>
            <a:noFill/>
            <a:ln>
              <a:noFill/>
            </a:ln>
          </p:spPr>
        </p:pic>
        <p:pic>
          <p:nvPicPr>
            <p:cNvPr id="64" name="Google Shape;64;p9"/>
            <p:cNvPicPr preferRelativeResize="0"/>
            <p:nvPr/>
          </p:nvPicPr>
          <p:blipFill rotWithShape="1">
            <a:blip r:embed="rId4">
              <a:alphaModFix/>
            </a:blip>
            <a:srcRect/>
            <a:stretch/>
          </p:blipFill>
          <p:spPr>
            <a:xfrm>
              <a:off x="258416" y="3234697"/>
              <a:ext cx="651503" cy="651503"/>
            </a:xfrm>
            <a:prstGeom prst="rect">
              <a:avLst/>
            </a:prstGeom>
            <a:noFill/>
            <a:ln>
              <a:noFill/>
            </a:ln>
          </p:spPr>
        </p:pic>
        <p:pic>
          <p:nvPicPr>
            <p:cNvPr id="65" name="Google Shape;65;p9"/>
            <p:cNvPicPr preferRelativeResize="0"/>
            <p:nvPr/>
          </p:nvPicPr>
          <p:blipFill rotWithShape="1">
            <a:blip r:embed="rId5">
              <a:alphaModFix/>
            </a:blip>
            <a:srcRect/>
            <a:stretch/>
          </p:blipFill>
          <p:spPr>
            <a:xfrm>
              <a:off x="259285" y="4204681"/>
              <a:ext cx="650634" cy="650634"/>
            </a:xfrm>
            <a:prstGeom prst="rect">
              <a:avLst/>
            </a:prstGeom>
            <a:noFill/>
            <a:ln>
              <a:noFill/>
            </a:ln>
          </p:spPr>
        </p:pic>
        <p:pic>
          <p:nvPicPr>
            <p:cNvPr id="66" name="Google Shape;66;p9"/>
            <p:cNvPicPr preferRelativeResize="0"/>
            <p:nvPr/>
          </p:nvPicPr>
          <p:blipFill rotWithShape="1">
            <a:blip r:embed="rId6">
              <a:alphaModFix/>
            </a:blip>
            <a:srcRect/>
            <a:stretch/>
          </p:blipFill>
          <p:spPr>
            <a:xfrm rot="-1732030">
              <a:off x="258416" y="5113450"/>
              <a:ext cx="651503" cy="651503"/>
            </a:xfrm>
            <a:prstGeom prst="rect">
              <a:avLst/>
            </a:prstGeom>
            <a:noFill/>
            <a:ln>
              <a:noFill/>
            </a:ln>
          </p:spPr>
        </p:pic>
        <p:pic>
          <p:nvPicPr>
            <p:cNvPr id="67" name="Google Shape;67;p9"/>
            <p:cNvPicPr preferRelativeResize="0"/>
            <p:nvPr/>
          </p:nvPicPr>
          <p:blipFill rotWithShape="1">
            <a:blip r:embed="rId7">
              <a:alphaModFix/>
            </a:blip>
            <a:srcRect/>
            <a:stretch/>
          </p:blipFill>
          <p:spPr>
            <a:xfrm>
              <a:off x="4625294" y="1880706"/>
              <a:ext cx="718148" cy="718148"/>
            </a:xfrm>
            <a:prstGeom prst="rect">
              <a:avLst/>
            </a:prstGeom>
            <a:noFill/>
            <a:ln>
              <a:noFill/>
            </a:ln>
          </p:spPr>
        </p:pic>
        <p:pic>
          <p:nvPicPr>
            <p:cNvPr id="68" name="Google Shape;68;p9"/>
            <p:cNvPicPr preferRelativeResize="0"/>
            <p:nvPr/>
          </p:nvPicPr>
          <p:blipFill rotWithShape="1">
            <a:blip r:embed="rId8">
              <a:alphaModFix/>
            </a:blip>
            <a:srcRect/>
            <a:stretch/>
          </p:blipFill>
          <p:spPr>
            <a:xfrm>
              <a:off x="4646951" y="3029838"/>
              <a:ext cx="687074" cy="687074"/>
            </a:xfrm>
            <a:prstGeom prst="rect">
              <a:avLst/>
            </a:prstGeom>
            <a:noFill/>
            <a:ln>
              <a:noFill/>
            </a:ln>
          </p:spPr>
        </p:pic>
        <p:pic>
          <p:nvPicPr>
            <p:cNvPr id="69" name="Google Shape;69;p9"/>
            <p:cNvPicPr preferRelativeResize="0"/>
            <p:nvPr/>
          </p:nvPicPr>
          <p:blipFill rotWithShape="1">
            <a:blip r:embed="rId9">
              <a:alphaModFix/>
            </a:blip>
            <a:srcRect/>
            <a:stretch/>
          </p:blipFill>
          <p:spPr>
            <a:xfrm>
              <a:off x="4681420" y="5403268"/>
              <a:ext cx="619845" cy="619845"/>
            </a:xfrm>
            <a:prstGeom prst="rect">
              <a:avLst/>
            </a:prstGeom>
            <a:noFill/>
            <a:ln>
              <a:noFill/>
            </a:ln>
          </p:spPr>
        </p:pic>
        <p:pic>
          <p:nvPicPr>
            <p:cNvPr id="70" name="Google Shape;70;p9"/>
            <p:cNvPicPr preferRelativeResize="0"/>
            <p:nvPr/>
          </p:nvPicPr>
          <p:blipFill rotWithShape="1">
            <a:blip r:embed="rId10">
              <a:alphaModFix/>
            </a:blip>
            <a:srcRect/>
            <a:stretch/>
          </p:blipFill>
          <p:spPr>
            <a:xfrm>
              <a:off x="4618421" y="4300399"/>
              <a:ext cx="731894" cy="731894"/>
            </a:xfrm>
            <a:prstGeom prst="rect">
              <a:avLst/>
            </a:prstGeom>
            <a:noFill/>
            <a:ln>
              <a:noFill/>
            </a:ln>
          </p:spPr>
        </p:pic>
      </p:grpSp>
    </p:spTree>
    <p:extLst>
      <p:ext uri="{BB962C8B-B14F-4D97-AF65-F5344CB8AC3E}">
        <p14:creationId xmlns:p14="http://schemas.microsoft.com/office/powerpoint/2010/main" val="1435491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0"/>
          <p:cNvSpPr txBox="1">
            <a:spLocks noGrp="1"/>
          </p:cNvSpPr>
          <p:nvPr>
            <p:ph type="sldNum" idx="12"/>
          </p:nvPr>
        </p:nvSpPr>
        <p:spPr>
          <a:xfrm>
            <a:off x="8694000" y="6552000"/>
            <a:ext cx="450000" cy="169200"/>
          </a:xfrm>
          <a:prstGeom prst="rect">
            <a:avLst/>
          </a:prstGeom>
          <a:noFill/>
          <a:ln>
            <a:noFill/>
          </a:ln>
        </p:spPr>
        <p:txBody>
          <a:bodyPr spcFirstLastPara="1" wrap="square" lIns="0" tIns="0" rIns="0" bIns="0" anchor="ctr" anchorCtr="0">
            <a:noAutofit/>
          </a:bodyPr>
          <a:lstStyle/>
          <a:p>
            <a:fld id="{00000000-1234-1234-1234-123412341234}" type="slidenum">
              <a:rPr lang="en-GB"/>
              <a:pPr/>
              <a:t>7</a:t>
            </a:fld>
            <a:endParaRPr/>
          </a:p>
        </p:txBody>
      </p:sp>
      <p:sp>
        <p:nvSpPr>
          <p:cNvPr id="77" name="Google Shape;77;p10"/>
          <p:cNvSpPr txBox="1">
            <a:spLocks noGrp="1"/>
          </p:cNvSpPr>
          <p:nvPr>
            <p:ph type="title"/>
          </p:nvPr>
        </p:nvSpPr>
        <p:spPr>
          <a:xfrm>
            <a:off x="389874" y="77454"/>
            <a:ext cx="8620108" cy="1092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312783"/>
              </a:buClr>
              <a:buSzPts val="4000"/>
              <a:buFont typeface="Calibri"/>
              <a:buNone/>
            </a:pPr>
            <a:r>
              <a:rPr lang="en-GB" sz="4000" b="1"/>
              <a:t>Changing the Manchester system</a:t>
            </a:r>
            <a:endParaRPr sz="4000"/>
          </a:p>
        </p:txBody>
      </p:sp>
      <p:grpSp>
        <p:nvGrpSpPr>
          <p:cNvPr id="78" name="Google Shape;78;p10"/>
          <p:cNvGrpSpPr/>
          <p:nvPr/>
        </p:nvGrpSpPr>
        <p:grpSpPr>
          <a:xfrm>
            <a:off x="3236015" y="1289785"/>
            <a:ext cx="2450850" cy="2655968"/>
            <a:chOff x="3236015" y="1915427"/>
            <a:chExt cx="2450850" cy="2655968"/>
          </a:xfrm>
        </p:grpSpPr>
        <p:sp>
          <p:nvSpPr>
            <p:cNvPr id="79" name="Google Shape;79;p10"/>
            <p:cNvSpPr txBox="1"/>
            <p:nvPr/>
          </p:nvSpPr>
          <p:spPr>
            <a:xfrm>
              <a:off x="3390018" y="1915427"/>
              <a:ext cx="2184935" cy="646331"/>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en-GB" kern="0">
                  <a:solidFill>
                    <a:srgbClr val="4472C4"/>
                  </a:solidFill>
                  <a:latin typeface="Calibri"/>
                  <a:ea typeface="Calibri"/>
                  <a:cs typeface="Calibri"/>
                  <a:sym typeface="Calibri"/>
                </a:rPr>
                <a:t>A single hospital trust</a:t>
              </a:r>
              <a:endParaRPr kern="0">
                <a:solidFill>
                  <a:srgbClr val="4472C4"/>
                </a:solidFill>
                <a:latin typeface="Calibri"/>
                <a:ea typeface="Calibri"/>
                <a:cs typeface="Calibri"/>
                <a:sym typeface="Calibri"/>
              </a:endParaRPr>
            </a:p>
          </p:txBody>
        </p:sp>
        <p:pic>
          <p:nvPicPr>
            <p:cNvPr id="80" name="Google Shape;80;p10"/>
            <p:cNvPicPr preferRelativeResize="0"/>
            <p:nvPr/>
          </p:nvPicPr>
          <p:blipFill rotWithShape="1">
            <a:blip r:embed="rId3">
              <a:alphaModFix/>
            </a:blip>
            <a:srcRect/>
            <a:stretch/>
          </p:blipFill>
          <p:spPr>
            <a:xfrm>
              <a:off x="3236015" y="2679760"/>
              <a:ext cx="2450850" cy="1372476"/>
            </a:xfrm>
            <a:prstGeom prst="rect">
              <a:avLst/>
            </a:prstGeom>
            <a:noFill/>
            <a:ln>
              <a:noFill/>
            </a:ln>
          </p:spPr>
        </p:pic>
        <p:sp>
          <p:nvSpPr>
            <p:cNvPr id="81" name="Google Shape;81;p10"/>
            <p:cNvSpPr txBox="1"/>
            <p:nvPr/>
          </p:nvSpPr>
          <p:spPr>
            <a:xfrm>
              <a:off x="3246276" y="4232841"/>
              <a:ext cx="2430328" cy="338554"/>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en-GB" sz="1600" kern="0">
                  <a:solidFill>
                    <a:srgbClr val="4472C4"/>
                  </a:solidFill>
                  <a:latin typeface="Calibri"/>
                  <a:ea typeface="Calibri"/>
                  <a:cs typeface="Calibri"/>
                  <a:sym typeface="Calibri"/>
                </a:rPr>
                <a:t>October 2017</a:t>
              </a:r>
              <a:endParaRPr sz="1600" kern="0">
                <a:solidFill>
                  <a:srgbClr val="4472C4"/>
                </a:solidFill>
                <a:latin typeface="Calibri"/>
                <a:ea typeface="Calibri"/>
                <a:cs typeface="Calibri"/>
                <a:sym typeface="Calibri"/>
              </a:endParaRPr>
            </a:p>
          </p:txBody>
        </p:sp>
      </p:grpSp>
      <p:grpSp>
        <p:nvGrpSpPr>
          <p:cNvPr id="82" name="Google Shape;82;p10"/>
          <p:cNvGrpSpPr/>
          <p:nvPr/>
        </p:nvGrpSpPr>
        <p:grpSpPr>
          <a:xfrm>
            <a:off x="338033" y="1289785"/>
            <a:ext cx="2582728" cy="2655969"/>
            <a:chOff x="338033" y="1915427"/>
            <a:chExt cx="2582728" cy="2655969"/>
          </a:xfrm>
        </p:grpSpPr>
        <p:sp>
          <p:nvSpPr>
            <p:cNvPr id="83" name="Google Shape;83;p10"/>
            <p:cNvSpPr txBox="1"/>
            <p:nvPr/>
          </p:nvSpPr>
          <p:spPr>
            <a:xfrm>
              <a:off x="434286" y="1915427"/>
              <a:ext cx="2430328" cy="646331"/>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en-GB" kern="0">
                  <a:solidFill>
                    <a:srgbClr val="4472C4"/>
                  </a:solidFill>
                  <a:latin typeface="Calibri"/>
                  <a:ea typeface="Calibri"/>
                  <a:cs typeface="Calibri"/>
                  <a:sym typeface="Calibri"/>
                </a:rPr>
                <a:t>A single commissioning system</a:t>
              </a:r>
              <a:endParaRPr sz="1400" kern="0">
                <a:solidFill>
                  <a:srgbClr val="000000"/>
                </a:solidFill>
                <a:cs typeface="Arial"/>
                <a:sym typeface="Arial"/>
              </a:endParaRPr>
            </a:p>
          </p:txBody>
        </p:sp>
        <p:pic>
          <p:nvPicPr>
            <p:cNvPr id="84" name="Google Shape;84;p10"/>
            <p:cNvPicPr preferRelativeResize="0"/>
            <p:nvPr/>
          </p:nvPicPr>
          <p:blipFill rotWithShape="1">
            <a:blip r:embed="rId4">
              <a:alphaModFix/>
            </a:blip>
            <a:srcRect/>
            <a:stretch/>
          </p:blipFill>
          <p:spPr>
            <a:xfrm>
              <a:off x="338033" y="3011504"/>
              <a:ext cx="2558425" cy="732723"/>
            </a:xfrm>
            <a:prstGeom prst="rect">
              <a:avLst/>
            </a:prstGeom>
            <a:noFill/>
            <a:ln>
              <a:noFill/>
            </a:ln>
          </p:spPr>
        </p:pic>
        <p:sp>
          <p:nvSpPr>
            <p:cNvPr id="85" name="Google Shape;85;p10"/>
            <p:cNvSpPr txBox="1"/>
            <p:nvPr/>
          </p:nvSpPr>
          <p:spPr>
            <a:xfrm>
              <a:off x="490433" y="4232842"/>
              <a:ext cx="2430328" cy="338554"/>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en-GB" sz="1600" kern="0">
                  <a:solidFill>
                    <a:srgbClr val="4472C4"/>
                  </a:solidFill>
                  <a:latin typeface="Calibri"/>
                  <a:ea typeface="Calibri"/>
                  <a:cs typeface="Calibri"/>
                  <a:sym typeface="Calibri"/>
                </a:rPr>
                <a:t>April 2017</a:t>
              </a:r>
              <a:endParaRPr sz="1600" kern="0">
                <a:solidFill>
                  <a:srgbClr val="4472C4"/>
                </a:solidFill>
                <a:latin typeface="Calibri"/>
                <a:ea typeface="Calibri"/>
                <a:cs typeface="Calibri"/>
                <a:sym typeface="Calibri"/>
              </a:endParaRPr>
            </a:p>
          </p:txBody>
        </p:sp>
      </p:grpSp>
      <p:grpSp>
        <p:nvGrpSpPr>
          <p:cNvPr id="86" name="Google Shape;86;p10"/>
          <p:cNvGrpSpPr/>
          <p:nvPr/>
        </p:nvGrpSpPr>
        <p:grpSpPr>
          <a:xfrm>
            <a:off x="6112042" y="1289785"/>
            <a:ext cx="2581958" cy="2655968"/>
            <a:chOff x="6112042" y="1915427"/>
            <a:chExt cx="2581958" cy="2655968"/>
          </a:xfrm>
        </p:grpSpPr>
        <p:sp>
          <p:nvSpPr>
            <p:cNvPr id="87" name="Google Shape;87;p10"/>
            <p:cNvSpPr txBox="1"/>
            <p:nvPr/>
          </p:nvSpPr>
          <p:spPr>
            <a:xfrm>
              <a:off x="6196610" y="1915427"/>
              <a:ext cx="2184935" cy="646331"/>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en-GB" b="1" kern="0">
                  <a:solidFill>
                    <a:srgbClr val="4472C4"/>
                  </a:solidFill>
                  <a:latin typeface="Calibri"/>
                  <a:ea typeface="Calibri"/>
                  <a:cs typeface="Calibri"/>
                  <a:sym typeface="Calibri"/>
                </a:rPr>
                <a:t>A single community organisation</a:t>
              </a:r>
              <a:endParaRPr b="1" kern="0">
                <a:solidFill>
                  <a:srgbClr val="4472C4"/>
                </a:solidFill>
                <a:latin typeface="Calibri"/>
                <a:ea typeface="Calibri"/>
                <a:cs typeface="Calibri"/>
                <a:sym typeface="Calibri"/>
              </a:endParaRPr>
            </a:p>
          </p:txBody>
        </p:sp>
        <p:pic>
          <p:nvPicPr>
            <p:cNvPr id="88" name="Google Shape;88;p10"/>
            <p:cNvPicPr preferRelativeResize="0"/>
            <p:nvPr/>
          </p:nvPicPr>
          <p:blipFill rotWithShape="1">
            <a:blip r:embed="rId5">
              <a:alphaModFix/>
            </a:blip>
            <a:srcRect/>
            <a:stretch/>
          </p:blipFill>
          <p:spPr>
            <a:xfrm>
              <a:off x="6112042" y="2819845"/>
              <a:ext cx="2581958" cy="967345"/>
            </a:xfrm>
            <a:prstGeom prst="rect">
              <a:avLst/>
            </a:prstGeom>
            <a:noFill/>
            <a:ln>
              <a:noFill/>
            </a:ln>
          </p:spPr>
        </p:pic>
        <p:sp>
          <p:nvSpPr>
            <p:cNvPr id="89" name="Google Shape;89;p10"/>
            <p:cNvSpPr txBox="1"/>
            <p:nvPr/>
          </p:nvSpPr>
          <p:spPr>
            <a:xfrm>
              <a:off x="6263672" y="4232841"/>
              <a:ext cx="2430328" cy="338554"/>
            </a:xfrm>
            <a:prstGeom prst="rect">
              <a:avLst/>
            </a:prstGeom>
            <a:noFill/>
            <a:ln>
              <a:noFill/>
            </a:ln>
          </p:spPr>
          <p:txBody>
            <a:bodyPr spcFirstLastPara="1" wrap="square" lIns="91425" tIns="45700" rIns="91425" bIns="45700" anchor="t" anchorCtr="0">
              <a:noAutofit/>
            </a:bodyPr>
            <a:lstStyle/>
            <a:p>
              <a:pPr algn="ctr" defTabSz="914400">
                <a:buClr>
                  <a:srgbClr val="000000"/>
                </a:buClr>
                <a:buFont typeface="Arial"/>
                <a:buNone/>
              </a:pPr>
              <a:r>
                <a:rPr lang="en-GB" sz="1600" kern="0">
                  <a:solidFill>
                    <a:srgbClr val="4472C4"/>
                  </a:solidFill>
                  <a:latin typeface="Calibri"/>
                  <a:ea typeface="Calibri"/>
                  <a:cs typeface="Calibri"/>
                  <a:sym typeface="Calibri"/>
                </a:rPr>
                <a:t>April 2018</a:t>
              </a:r>
              <a:endParaRPr sz="1600" kern="0">
                <a:solidFill>
                  <a:srgbClr val="4472C4"/>
                </a:solidFill>
                <a:latin typeface="Calibri"/>
                <a:ea typeface="Calibri"/>
                <a:cs typeface="Calibri"/>
                <a:sym typeface="Calibri"/>
              </a:endParaRPr>
            </a:p>
          </p:txBody>
        </p:sp>
      </p:grpSp>
      <p:grpSp>
        <p:nvGrpSpPr>
          <p:cNvPr id="90" name="Google Shape;90;p10"/>
          <p:cNvGrpSpPr/>
          <p:nvPr/>
        </p:nvGrpSpPr>
        <p:grpSpPr>
          <a:xfrm>
            <a:off x="434285" y="4148488"/>
            <a:ext cx="7522785" cy="1893368"/>
            <a:chOff x="434285" y="4148488"/>
            <a:chExt cx="7522785" cy="1893368"/>
          </a:xfrm>
        </p:grpSpPr>
        <p:sp>
          <p:nvSpPr>
            <p:cNvPr id="91" name="Google Shape;91;p10"/>
            <p:cNvSpPr/>
            <p:nvPr/>
          </p:nvSpPr>
          <p:spPr>
            <a:xfrm rot="-5400000" flipH="1">
              <a:off x="7077772" y="4259588"/>
              <a:ext cx="802128" cy="579927"/>
            </a:xfrm>
            <a:prstGeom prst="bentUpArrow">
              <a:avLst>
                <a:gd name="adj1" fmla="val 25000"/>
                <a:gd name="adj2" fmla="val 25000"/>
                <a:gd name="adj3" fmla="val 25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000000"/>
                </a:solidFill>
                <a:latin typeface="Calibri"/>
                <a:ea typeface="Calibri"/>
                <a:cs typeface="Calibri"/>
                <a:sym typeface="Calibri"/>
              </a:endParaRPr>
            </a:p>
          </p:txBody>
        </p:sp>
        <p:pic>
          <p:nvPicPr>
            <p:cNvPr id="92" name="Google Shape;92;p10"/>
            <p:cNvPicPr preferRelativeResize="0"/>
            <p:nvPr/>
          </p:nvPicPr>
          <p:blipFill rotWithShape="1">
            <a:blip r:embed="rId6">
              <a:alphaModFix/>
            </a:blip>
            <a:srcRect/>
            <a:stretch/>
          </p:blipFill>
          <p:spPr>
            <a:xfrm>
              <a:off x="434285" y="4642802"/>
              <a:ext cx="7522785" cy="1399054"/>
            </a:xfrm>
            <a:prstGeom prst="rect">
              <a:avLst/>
            </a:prstGeom>
            <a:noFill/>
            <a:ln>
              <a:noFill/>
            </a:ln>
          </p:spPr>
        </p:pic>
        <p:sp>
          <p:nvSpPr>
            <p:cNvPr id="93" name="Google Shape;93;p10"/>
            <p:cNvSpPr txBox="1"/>
            <p:nvPr/>
          </p:nvSpPr>
          <p:spPr>
            <a:xfrm>
              <a:off x="635267" y="4434369"/>
              <a:ext cx="5476775" cy="369332"/>
            </a:xfrm>
            <a:prstGeom prst="rect">
              <a:avLst/>
            </a:prstGeom>
            <a:noFill/>
            <a:ln>
              <a:noFill/>
            </a:ln>
          </p:spPr>
          <p:txBody>
            <a:bodyPr spcFirstLastPara="1" wrap="square" lIns="91425" tIns="45700" rIns="91425" bIns="45700" anchor="t" anchorCtr="0">
              <a:noAutofit/>
            </a:bodyPr>
            <a:lstStyle/>
            <a:p>
              <a:pPr defTabSz="914400">
                <a:buClr>
                  <a:srgbClr val="000000"/>
                </a:buClr>
                <a:buFont typeface="Arial"/>
                <a:buNone/>
              </a:pPr>
              <a:r>
                <a:rPr lang="en-GB" b="1" kern="0">
                  <a:solidFill>
                    <a:srgbClr val="4472C4"/>
                  </a:solidFill>
                  <a:latin typeface="Calibri"/>
                  <a:ea typeface="Calibri"/>
                  <a:cs typeface="Calibri"/>
                  <a:sym typeface="Calibri"/>
                </a:rPr>
                <a:t>MLCO is formed by a partnership agreement</a:t>
              </a:r>
              <a:endParaRPr b="1" kern="0">
                <a:solidFill>
                  <a:srgbClr val="4472C4"/>
                </a:solidFill>
                <a:latin typeface="Calibri"/>
                <a:ea typeface="Calibri"/>
                <a:cs typeface="Calibri"/>
                <a:sym typeface="Calibri"/>
              </a:endParaRPr>
            </a:p>
          </p:txBody>
        </p:sp>
      </p:grpSp>
    </p:spTree>
    <p:extLst>
      <p:ext uri="{BB962C8B-B14F-4D97-AF65-F5344CB8AC3E}">
        <p14:creationId xmlns:p14="http://schemas.microsoft.com/office/powerpoint/2010/main" val="103499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00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20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00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20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00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1"/>
          <p:cNvSpPr txBox="1">
            <a:spLocks noGrp="1"/>
          </p:cNvSpPr>
          <p:nvPr>
            <p:ph type="sldNum" idx="12"/>
          </p:nvPr>
        </p:nvSpPr>
        <p:spPr>
          <a:xfrm>
            <a:off x="8694000" y="6552000"/>
            <a:ext cx="450000" cy="169200"/>
          </a:xfrm>
          <a:prstGeom prst="rect">
            <a:avLst/>
          </a:prstGeom>
          <a:noFill/>
          <a:ln>
            <a:noFill/>
          </a:ln>
        </p:spPr>
        <p:txBody>
          <a:bodyPr spcFirstLastPara="1" wrap="square" lIns="0" tIns="0" rIns="0" bIns="0" anchor="ctr" anchorCtr="0">
            <a:noAutofit/>
          </a:bodyPr>
          <a:lstStyle/>
          <a:p>
            <a:fld id="{00000000-1234-1234-1234-123412341234}" type="slidenum">
              <a:rPr lang="en-GB"/>
              <a:pPr/>
              <a:t>8</a:t>
            </a:fld>
            <a:endParaRPr/>
          </a:p>
        </p:txBody>
      </p:sp>
      <p:sp>
        <p:nvSpPr>
          <p:cNvPr id="100" name="Google Shape;100;p11"/>
          <p:cNvSpPr txBox="1">
            <a:spLocks noGrp="1"/>
          </p:cNvSpPr>
          <p:nvPr>
            <p:ph type="title"/>
          </p:nvPr>
        </p:nvSpPr>
        <p:spPr>
          <a:xfrm>
            <a:off x="368534" y="-3168"/>
            <a:ext cx="8838125" cy="1092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accent5"/>
              </a:buClr>
              <a:buSzPts val="4000"/>
              <a:buFont typeface="Calibri"/>
              <a:buNone/>
            </a:pPr>
            <a:r>
              <a:rPr lang="en-GB" sz="4000" b="1">
                <a:solidFill>
                  <a:schemeClr val="accent5"/>
                </a:solidFill>
              </a:rPr>
              <a:t>Making up our LCO</a:t>
            </a:r>
            <a:endParaRPr sz="4000">
              <a:solidFill>
                <a:schemeClr val="accent5"/>
              </a:solidFill>
            </a:endParaRPr>
          </a:p>
        </p:txBody>
      </p:sp>
      <p:grpSp>
        <p:nvGrpSpPr>
          <p:cNvPr id="101" name="Google Shape;101;p11"/>
          <p:cNvGrpSpPr/>
          <p:nvPr/>
        </p:nvGrpSpPr>
        <p:grpSpPr>
          <a:xfrm>
            <a:off x="438822" y="1270087"/>
            <a:ext cx="8149301" cy="1289716"/>
            <a:chOff x="544699" y="2906382"/>
            <a:chExt cx="8149301" cy="1289716"/>
          </a:xfrm>
        </p:grpSpPr>
        <p:grpSp>
          <p:nvGrpSpPr>
            <p:cNvPr id="102" name="Google Shape;102;p11"/>
            <p:cNvGrpSpPr/>
            <p:nvPr/>
          </p:nvGrpSpPr>
          <p:grpSpPr>
            <a:xfrm>
              <a:off x="777955" y="3054366"/>
              <a:ext cx="7531649" cy="1141732"/>
              <a:chOff x="585450" y="1236665"/>
              <a:chExt cx="7531649" cy="997267"/>
            </a:xfrm>
          </p:grpSpPr>
          <p:pic>
            <p:nvPicPr>
              <p:cNvPr id="103" name="Google Shape;103;p11"/>
              <p:cNvPicPr preferRelativeResize="0"/>
              <p:nvPr/>
            </p:nvPicPr>
            <p:blipFill rotWithShape="1">
              <a:blip r:embed="rId3">
                <a:alphaModFix/>
              </a:blip>
              <a:srcRect r="75731"/>
              <a:stretch/>
            </p:blipFill>
            <p:spPr>
              <a:xfrm>
                <a:off x="3437575" y="1236665"/>
                <a:ext cx="673544" cy="581307"/>
              </a:xfrm>
              <a:prstGeom prst="rect">
                <a:avLst/>
              </a:prstGeom>
              <a:noFill/>
              <a:ln>
                <a:noFill/>
              </a:ln>
            </p:spPr>
          </p:pic>
          <p:pic>
            <p:nvPicPr>
              <p:cNvPr id="104" name="Google Shape;104;p11"/>
              <p:cNvPicPr preferRelativeResize="0"/>
              <p:nvPr/>
            </p:nvPicPr>
            <p:blipFill rotWithShape="1">
              <a:blip r:embed="rId3">
                <a:alphaModFix/>
              </a:blip>
              <a:srcRect l="23510" r="52522"/>
              <a:stretch/>
            </p:blipFill>
            <p:spPr>
              <a:xfrm>
                <a:off x="6852063" y="1236665"/>
                <a:ext cx="665204" cy="581307"/>
              </a:xfrm>
              <a:prstGeom prst="rect">
                <a:avLst/>
              </a:prstGeom>
              <a:noFill/>
              <a:ln>
                <a:noFill/>
              </a:ln>
            </p:spPr>
          </p:pic>
          <p:pic>
            <p:nvPicPr>
              <p:cNvPr id="105" name="Google Shape;105;p11"/>
              <p:cNvPicPr preferRelativeResize="0"/>
              <p:nvPr/>
            </p:nvPicPr>
            <p:blipFill rotWithShape="1">
              <a:blip r:embed="rId3">
                <a:alphaModFix/>
              </a:blip>
              <a:srcRect l="47384" r="27689"/>
              <a:stretch/>
            </p:blipFill>
            <p:spPr>
              <a:xfrm>
                <a:off x="5147831" y="1248214"/>
                <a:ext cx="691812" cy="581307"/>
              </a:xfrm>
              <a:prstGeom prst="rect">
                <a:avLst/>
              </a:prstGeom>
              <a:noFill/>
              <a:ln>
                <a:noFill/>
              </a:ln>
            </p:spPr>
          </p:pic>
          <p:pic>
            <p:nvPicPr>
              <p:cNvPr id="106" name="Google Shape;106;p11"/>
              <p:cNvPicPr preferRelativeResize="0"/>
              <p:nvPr/>
            </p:nvPicPr>
            <p:blipFill rotWithShape="1">
              <a:blip r:embed="rId3">
                <a:alphaModFix/>
              </a:blip>
              <a:srcRect l="71127"/>
              <a:stretch/>
            </p:blipFill>
            <p:spPr>
              <a:xfrm>
                <a:off x="1449148" y="1248214"/>
                <a:ext cx="801337" cy="581307"/>
              </a:xfrm>
              <a:prstGeom prst="rect">
                <a:avLst/>
              </a:prstGeom>
              <a:noFill/>
              <a:ln>
                <a:noFill/>
              </a:ln>
            </p:spPr>
          </p:pic>
          <p:sp>
            <p:nvSpPr>
              <p:cNvPr id="107" name="Google Shape;107;p11"/>
              <p:cNvSpPr/>
              <p:nvPr/>
            </p:nvSpPr>
            <p:spPr>
              <a:xfrm>
                <a:off x="585450" y="1806626"/>
                <a:ext cx="2749649" cy="400110"/>
              </a:xfrm>
              <a:prstGeom prst="rect">
                <a:avLst/>
              </a:prstGeom>
              <a:noFill/>
              <a:ln>
                <a:noFill/>
              </a:ln>
            </p:spPr>
            <p:txBody>
              <a:bodyPr spcFirstLastPara="1" wrap="square" lIns="91425" tIns="45700" rIns="91425" bIns="45700" anchor="t" anchorCtr="0">
                <a:noAutofit/>
              </a:bodyPr>
              <a:lstStyle/>
              <a:p>
                <a:pPr marL="173038" defTabSz="914400">
                  <a:buClr>
                    <a:srgbClr val="000000"/>
                  </a:buClr>
                  <a:buFont typeface="Arial"/>
                  <a:buNone/>
                </a:pPr>
                <a:r>
                  <a:rPr lang="en-GB" sz="2000" b="1" kern="0">
                    <a:solidFill>
                      <a:srgbClr val="002060"/>
                    </a:solidFill>
                    <a:latin typeface="Calibri"/>
                    <a:ea typeface="Calibri"/>
                    <a:cs typeface="Calibri"/>
                    <a:sym typeface="Calibri"/>
                  </a:rPr>
                  <a:t>Community Health</a:t>
                </a:r>
                <a:endParaRPr sz="2000" b="1" kern="0">
                  <a:solidFill>
                    <a:srgbClr val="002060"/>
                  </a:solidFill>
                  <a:latin typeface="Calibri"/>
                  <a:ea typeface="Calibri"/>
                  <a:cs typeface="Calibri"/>
                  <a:sym typeface="Calibri"/>
                </a:endParaRPr>
              </a:p>
            </p:txBody>
          </p:sp>
          <p:sp>
            <p:nvSpPr>
              <p:cNvPr id="108" name="Google Shape;108;p11"/>
              <p:cNvSpPr/>
              <p:nvPr/>
            </p:nvSpPr>
            <p:spPr>
              <a:xfrm>
                <a:off x="4527118" y="1817972"/>
                <a:ext cx="1933238" cy="400110"/>
              </a:xfrm>
              <a:prstGeom prst="rect">
                <a:avLst/>
              </a:prstGeom>
              <a:noFill/>
              <a:ln>
                <a:noFill/>
              </a:ln>
            </p:spPr>
            <p:txBody>
              <a:bodyPr spcFirstLastPara="1" wrap="square" lIns="91425" tIns="45700" rIns="91425" bIns="45700" anchor="t" anchorCtr="0">
                <a:noAutofit/>
              </a:bodyPr>
              <a:lstStyle/>
              <a:p>
                <a:pPr marL="173038" defTabSz="914400">
                  <a:buClr>
                    <a:srgbClr val="000000"/>
                  </a:buClr>
                  <a:buFont typeface="Arial"/>
                  <a:buNone/>
                </a:pPr>
                <a:r>
                  <a:rPr lang="en-GB" sz="2000" b="1" kern="0">
                    <a:solidFill>
                      <a:srgbClr val="002060"/>
                    </a:solidFill>
                    <a:latin typeface="Calibri"/>
                    <a:ea typeface="Calibri"/>
                    <a:cs typeface="Calibri"/>
                    <a:sym typeface="Calibri"/>
                  </a:rPr>
                  <a:t>Primary care </a:t>
                </a:r>
                <a:endParaRPr sz="1400" kern="0">
                  <a:solidFill>
                    <a:srgbClr val="000000"/>
                  </a:solidFill>
                  <a:cs typeface="Arial"/>
                  <a:sym typeface="Arial"/>
                </a:endParaRPr>
              </a:p>
            </p:txBody>
          </p:sp>
          <p:sp>
            <p:nvSpPr>
              <p:cNvPr id="109" name="Google Shape;109;p11"/>
              <p:cNvSpPr/>
              <p:nvPr/>
            </p:nvSpPr>
            <p:spPr>
              <a:xfrm>
                <a:off x="2950920" y="1817972"/>
                <a:ext cx="1535673" cy="400110"/>
              </a:xfrm>
              <a:prstGeom prst="rect">
                <a:avLst/>
              </a:prstGeom>
              <a:noFill/>
              <a:ln>
                <a:noFill/>
              </a:ln>
            </p:spPr>
            <p:txBody>
              <a:bodyPr spcFirstLastPara="1" wrap="square" lIns="91425" tIns="45700" rIns="91425" bIns="45700" anchor="t" anchorCtr="0">
                <a:noAutofit/>
              </a:bodyPr>
              <a:lstStyle/>
              <a:p>
                <a:pPr marL="173038" defTabSz="914400">
                  <a:buClr>
                    <a:srgbClr val="000000"/>
                  </a:buClr>
                  <a:buFont typeface="Arial"/>
                  <a:buNone/>
                </a:pPr>
                <a:r>
                  <a:rPr lang="en-GB" sz="2000" b="1" kern="0">
                    <a:solidFill>
                      <a:srgbClr val="002060"/>
                    </a:solidFill>
                    <a:latin typeface="Calibri"/>
                    <a:ea typeface="Calibri"/>
                    <a:cs typeface="Calibri"/>
                    <a:sym typeface="Calibri"/>
                  </a:rPr>
                  <a:t>Social care</a:t>
                </a:r>
                <a:endParaRPr sz="1400" kern="0">
                  <a:solidFill>
                    <a:srgbClr val="000000"/>
                  </a:solidFill>
                  <a:cs typeface="Arial"/>
                  <a:sym typeface="Arial"/>
                </a:endParaRPr>
              </a:p>
            </p:txBody>
          </p:sp>
          <p:sp>
            <p:nvSpPr>
              <p:cNvPr id="110" name="Google Shape;110;p11"/>
              <p:cNvSpPr/>
              <p:nvPr/>
            </p:nvSpPr>
            <p:spPr>
              <a:xfrm>
                <a:off x="6252230" y="1833822"/>
                <a:ext cx="1864869" cy="400110"/>
              </a:xfrm>
              <a:prstGeom prst="rect">
                <a:avLst/>
              </a:prstGeom>
              <a:noFill/>
              <a:ln>
                <a:noFill/>
              </a:ln>
            </p:spPr>
            <p:txBody>
              <a:bodyPr spcFirstLastPara="1" wrap="square" lIns="91425" tIns="45700" rIns="91425" bIns="45700" anchor="t" anchorCtr="0">
                <a:noAutofit/>
              </a:bodyPr>
              <a:lstStyle/>
              <a:p>
                <a:pPr marL="173038" defTabSz="914400">
                  <a:buClr>
                    <a:srgbClr val="000000"/>
                  </a:buClr>
                  <a:buFont typeface="Arial"/>
                  <a:buNone/>
                </a:pPr>
                <a:r>
                  <a:rPr lang="en-GB" sz="2000" b="1" kern="0">
                    <a:solidFill>
                      <a:srgbClr val="002060"/>
                    </a:solidFill>
                    <a:latin typeface="Calibri"/>
                    <a:ea typeface="Calibri"/>
                    <a:cs typeface="Calibri"/>
                    <a:sym typeface="Calibri"/>
                  </a:rPr>
                  <a:t>Mental health</a:t>
                </a:r>
                <a:endParaRPr sz="1400" kern="0">
                  <a:solidFill>
                    <a:srgbClr val="000000"/>
                  </a:solidFill>
                  <a:cs typeface="Arial"/>
                  <a:sym typeface="Arial"/>
                </a:endParaRPr>
              </a:p>
            </p:txBody>
          </p:sp>
        </p:grpSp>
        <p:sp>
          <p:nvSpPr>
            <p:cNvPr id="111" name="Google Shape;111;p11"/>
            <p:cNvSpPr/>
            <p:nvPr/>
          </p:nvSpPr>
          <p:spPr>
            <a:xfrm>
              <a:off x="544699" y="2906382"/>
              <a:ext cx="8149301" cy="1289716"/>
            </a:xfrm>
            <a:prstGeom prst="roundRect">
              <a:avLst>
                <a:gd name="adj" fmla="val 16667"/>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alibri"/>
                <a:ea typeface="Calibri"/>
                <a:cs typeface="Calibri"/>
                <a:sym typeface="Calibri"/>
              </a:endParaRPr>
            </a:p>
          </p:txBody>
        </p:sp>
      </p:grpSp>
      <p:sp>
        <p:nvSpPr>
          <p:cNvPr id="112" name="Google Shape;112;p11"/>
          <p:cNvSpPr txBox="1"/>
          <p:nvPr/>
        </p:nvSpPr>
        <p:spPr>
          <a:xfrm>
            <a:off x="708752" y="2822801"/>
            <a:ext cx="4594767" cy="1101003"/>
          </a:xfrm>
          <a:prstGeom prst="rect">
            <a:avLst/>
          </a:prstGeom>
          <a:noFill/>
          <a:ln>
            <a:noFill/>
          </a:ln>
        </p:spPr>
        <p:txBody>
          <a:bodyPr spcFirstLastPara="1" wrap="square" lIns="91425" tIns="45700" rIns="91425" bIns="45700" anchor="t" anchorCtr="0">
            <a:noAutofit/>
          </a:bodyPr>
          <a:lstStyle/>
          <a:p>
            <a:pPr defTabSz="914400">
              <a:buClr>
                <a:srgbClr val="5B9BD5"/>
              </a:buClr>
              <a:buSzPts val="6600"/>
              <a:buFont typeface="Calibri"/>
              <a:buNone/>
            </a:pPr>
            <a:r>
              <a:rPr lang="en-GB" sz="6600" b="1" kern="0">
                <a:solidFill>
                  <a:srgbClr val="5B9BD5"/>
                </a:solidFill>
                <a:latin typeface="Calibri"/>
                <a:ea typeface="Calibri"/>
                <a:cs typeface="Calibri"/>
                <a:sym typeface="Calibri"/>
              </a:rPr>
              <a:t>3,000 </a:t>
            </a:r>
            <a:r>
              <a:rPr lang="en-GB" sz="6600" kern="0">
                <a:solidFill>
                  <a:srgbClr val="5B9BD5"/>
                </a:solidFill>
                <a:latin typeface="Calibri"/>
                <a:ea typeface="Calibri"/>
                <a:cs typeface="Calibri"/>
                <a:sym typeface="Calibri"/>
              </a:rPr>
              <a:t>staff</a:t>
            </a:r>
            <a:endParaRPr sz="1400" kern="0">
              <a:solidFill>
                <a:srgbClr val="000000"/>
              </a:solidFill>
              <a:cs typeface="Arial"/>
              <a:sym typeface="Arial"/>
            </a:endParaRPr>
          </a:p>
        </p:txBody>
      </p:sp>
      <p:sp>
        <p:nvSpPr>
          <p:cNvPr id="113" name="Google Shape;113;p11"/>
          <p:cNvSpPr txBox="1"/>
          <p:nvPr/>
        </p:nvSpPr>
        <p:spPr>
          <a:xfrm>
            <a:off x="1936444" y="3957683"/>
            <a:ext cx="7512613" cy="1101003"/>
          </a:xfrm>
          <a:prstGeom prst="rect">
            <a:avLst/>
          </a:prstGeom>
          <a:noFill/>
          <a:ln>
            <a:noFill/>
          </a:ln>
        </p:spPr>
        <p:txBody>
          <a:bodyPr spcFirstLastPara="1" wrap="square" lIns="91425" tIns="45700" rIns="91425" bIns="45700" anchor="t" anchorCtr="0">
            <a:noAutofit/>
          </a:bodyPr>
          <a:lstStyle/>
          <a:p>
            <a:pPr defTabSz="914400">
              <a:buClr>
                <a:srgbClr val="972978"/>
              </a:buClr>
              <a:buSzPts val="3700"/>
              <a:buFont typeface="Calibri"/>
              <a:buNone/>
            </a:pPr>
            <a:r>
              <a:rPr lang="en-GB" sz="3700" b="1" kern="0">
                <a:solidFill>
                  <a:srgbClr val="972978"/>
                </a:solidFill>
                <a:latin typeface="Calibri"/>
                <a:ea typeface="Calibri"/>
                <a:cs typeface="Calibri"/>
                <a:sym typeface="Calibri"/>
              </a:rPr>
              <a:t>Bringing two systems together</a:t>
            </a:r>
            <a:endParaRPr sz="3700" kern="0">
              <a:solidFill>
                <a:srgbClr val="972978"/>
              </a:solidFill>
              <a:latin typeface="Calibri"/>
              <a:ea typeface="Calibri"/>
              <a:cs typeface="Calibri"/>
              <a:sym typeface="Calibri"/>
            </a:endParaRPr>
          </a:p>
        </p:txBody>
      </p:sp>
      <p:sp>
        <p:nvSpPr>
          <p:cNvPr id="114" name="Google Shape;114;p11"/>
          <p:cNvSpPr txBox="1"/>
          <p:nvPr/>
        </p:nvSpPr>
        <p:spPr>
          <a:xfrm>
            <a:off x="1369243" y="4866616"/>
            <a:ext cx="7512613" cy="1101003"/>
          </a:xfrm>
          <a:prstGeom prst="rect">
            <a:avLst/>
          </a:prstGeom>
          <a:noFill/>
          <a:ln>
            <a:noFill/>
          </a:ln>
        </p:spPr>
        <p:txBody>
          <a:bodyPr spcFirstLastPara="1" wrap="square" lIns="91425" tIns="45700" rIns="91425" bIns="45700" anchor="t" anchorCtr="0">
            <a:noAutofit/>
          </a:bodyPr>
          <a:lstStyle/>
          <a:p>
            <a:pPr defTabSz="914400">
              <a:lnSpc>
                <a:spcPct val="80000"/>
              </a:lnSpc>
              <a:buClr>
                <a:srgbClr val="7030A0"/>
              </a:buClr>
              <a:buSzPts val="3684"/>
              <a:buFont typeface="Calibri"/>
              <a:buNone/>
            </a:pPr>
            <a:r>
              <a:rPr lang="en-GB" sz="3684" b="1" kern="0">
                <a:solidFill>
                  <a:srgbClr val="7030A0"/>
                </a:solidFill>
                <a:latin typeface="Calibri"/>
                <a:ea typeface="Calibri"/>
                <a:cs typeface="Calibri"/>
                <a:sym typeface="Calibri"/>
              </a:rPr>
              <a:t>12 integrated neighbourhood teams</a:t>
            </a:r>
            <a:endParaRPr sz="3684" kern="0">
              <a:solidFill>
                <a:srgbClr val="7030A0"/>
              </a:solidFill>
              <a:latin typeface="Calibri"/>
              <a:ea typeface="Calibri"/>
              <a:cs typeface="Calibri"/>
              <a:sym typeface="Calibri"/>
            </a:endParaRPr>
          </a:p>
        </p:txBody>
      </p:sp>
      <p:sp>
        <p:nvSpPr>
          <p:cNvPr id="115" name="Google Shape;115;p11"/>
          <p:cNvSpPr txBox="1"/>
          <p:nvPr/>
        </p:nvSpPr>
        <p:spPr>
          <a:xfrm>
            <a:off x="3045915" y="5535597"/>
            <a:ext cx="6160744" cy="1101003"/>
          </a:xfrm>
          <a:prstGeom prst="rect">
            <a:avLst/>
          </a:prstGeom>
          <a:noFill/>
          <a:ln>
            <a:noFill/>
          </a:ln>
        </p:spPr>
        <p:txBody>
          <a:bodyPr spcFirstLastPara="1" wrap="square" lIns="91425" tIns="45700" rIns="91425" bIns="45700" anchor="t" anchorCtr="0">
            <a:noAutofit/>
          </a:bodyPr>
          <a:lstStyle/>
          <a:p>
            <a:pPr defTabSz="914400">
              <a:buClr>
                <a:srgbClr val="002060"/>
              </a:buClr>
              <a:buSzPts val="3700"/>
              <a:buFont typeface="Calibri"/>
              <a:buNone/>
            </a:pPr>
            <a:r>
              <a:rPr lang="en-GB" sz="3700" b="1" kern="0">
                <a:solidFill>
                  <a:srgbClr val="002060"/>
                </a:solidFill>
                <a:latin typeface="Calibri"/>
                <a:ea typeface="Calibri"/>
                <a:cs typeface="Calibri"/>
                <a:sym typeface="Calibri"/>
              </a:rPr>
              <a:t>Getting local people involved</a:t>
            </a:r>
            <a:endParaRPr sz="3700" kern="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26243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000"/>
                                        <p:tgtEl>
                                          <p:spTgt spid="10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2000"/>
                                        <p:tgtEl>
                                          <p:spTgt spid="1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2000"/>
                                        <p:tgtEl>
                                          <p:spTgt spid="11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2000"/>
                                        <p:tgtEl>
                                          <p:spTgt spid="114"/>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fade">
                                      <p:cBhvr>
                                        <p:cTn id="23"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2"/>
          <p:cNvSpPr txBox="1"/>
          <p:nvPr/>
        </p:nvSpPr>
        <p:spPr>
          <a:xfrm>
            <a:off x="356734" y="1091930"/>
            <a:ext cx="8162233" cy="5102517"/>
          </a:xfrm>
          <a:prstGeom prst="rect">
            <a:avLst/>
          </a:prstGeom>
          <a:noFill/>
          <a:ln>
            <a:noFill/>
          </a:ln>
        </p:spPr>
        <p:txBody>
          <a:bodyPr spcFirstLastPara="1" wrap="square" lIns="91425" tIns="45700" rIns="91425" bIns="45700" anchor="t" anchorCtr="0">
            <a:noAutofit/>
          </a:bodyPr>
          <a:lstStyle/>
          <a:p>
            <a:pPr defTabSz="914400">
              <a:lnSpc>
                <a:spcPct val="80000"/>
              </a:lnSpc>
              <a:buClr>
                <a:srgbClr val="312783"/>
              </a:buClr>
              <a:buSzPts val="2937"/>
              <a:buFont typeface="Calibri"/>
              <a:buNone/>
            </a:pPr>
            <a:r>
              <a:rPr lang="en-GB" sz="2937" kern="0">
                <a:solidFill>
                  <a:srgbClr val="312783"/>
                </a:solidFill>
                <a:latin typeface="Calibri"/>
                <a:ea typeface="Calibri"/>
                <a:cs typeface="Calibri"/>
                <a:sym typeface="Calibri"/>
              </a:rPr>
              <a:t>Developed with staff, partners and residents, our vision is for the people of Manchester to have:</a:t>
            </a:r>
            <a:endParaRPr sz="1400" kern="0">
              <a:solidFill>
                <a:srgbClr val="000000"/>
              </a:solidFill>
              <a:cs typeface="Arial"/>
              <a:sym typeface="Arial"/>
            </a:endParaRPr>
          </a:p>
          <a:p>
            <a:pPr defTabSz="914400">
              <a:lnSpc>
                <a:spcPct val="80000"/>
              </a:lnSpc>
              <a:spcBef>
                <a:spcPts val="1100"/>
              </a:spcBef>
              <a:buClr>
                <a:srgbClr val="005EB8"/>
              </a:buClr>
              <a:buSzPts val="125"/>
              <a:buFont typeface="Calibri"/>
              <a:buNone/>
            </a:pPr>
            <a:endParaRPr sz="125" kern="0">
              <a:solidFill>
                <a:srgbClr val="005EB8"/>
              </a:solidFill>
              <a:latin typeface="Calibri"/>
              <a:ea typeface="Calibri"/>
              <a:cs typeface="Calibri"/>
              <a:sym typeface="Calibri"/>
            </a:endParaRPr>
          </a:p>
          <a:p>
            <a:pPr marL="457200" indent="-457200" defTabSz="914400">
              <a:lnSpc>
                <a:spcPct val="80000"/>
              </a:lnSpc>
              <a:spcBef>
                <a:spcPts val="1100"/>
              </a:spcBef>
              <a:buClr>
                <a:srgbClr val="005EB8"/>
              </a:buClr>
              <a:buSzPts val="2875"/>
              <a:buFont typeface="Arial"/>
              <a:buChar char="•"/>
            </a:pPr>
            <a:r>
              <a:rPr lang="en-GB" sz="2875" b="1" kern="0">
                <a:solidFill>
                  <a:srgbClr val="005EB8"/>
                </a:solidFill>
                <a:latin typeface="Calibri"/>
                <a:ea typeface="Calibri"/>
                <a:cs typeface="Calibri"/>
                <a:sym typeface="Calibri"/>
              </a:rPr>
              <a:t>Have equal access to health and social care services</a:t>
            </a:r>
            <a:endParaRPr sz="1400" kern="0">
              <a:solidFill>
                <a:srgbClr val="000000"/>
              </a:solidFill>
              <a:cs typeface="Arial"/>
              <a:sym typeface="Arial"/>
            </a:endParaRPr>
          </a:p>
          <a:p>
            <a:pPr marL="457200" indent="-457200" defTabSz="914400">
              <a:lnSpc>
                <a:spcPct val="80000"/>
              </a:lnSpc>
              <a:spcBef>
                <a:spcPts val="1100"/>
              </a:spcBef>
              <a:buClr>
                <a:srgbClr val="005EB8"/>
              </a:buClr>
              <a:buSzPts val="2875"/>
              <a:buFont typeface="Arial"/>
              <a:buChar char="•"/>
            </a:pPr>
            <a:r>
              <a:rPr lang="en-GB" sz="2875" kern="0">
                <a:solidFill>
                  <a:srgbClr val="005EB8"/>
                </a:solidFill>
                <a:latin typeface="Calibri"/>
                <a:ea typeface="Calibri"/>
                <a:cs typeface="Calibri"/>
                <a:sym typeface="Calibri"/>
              </a:rPr>
              <a:t>Receive safe, effective and compassionate care, closer to their homes  </a:t>
            </a:r>
            <a:endParaRPr sz="1400" kern="0">
              <a:solidFill>
                <a:srgbClr val="000000"/>
              </a:solidFill>
              <a:cs typeface="Arial"/>
              <a:sym typeface="Arial"/>
            </a:endParaRPr>
          </a:p>
          <a:p>
            <a:pPr marL="457200" indent="-457200" defTabSz="914400">
              <a:lnSpc>
                <a:spcPct val="80000"/>
              </a:lnSpc>
              <a:spcBef>
                <a:spcPts val="1100"/>
              </a:spcBef>
              <a:buClr>
                <a:srgbClr val="005EB8"/>
              </a:buClr>
              <a:buSzPts val="2875"/>
              <a:buFont typeface="Arial"/>
              <a:buChar char="•"/>
            </a:pPr>
            <a:r>
              <a:rPr lang="en-GB" sz="2875" b="1" kern="0">
                <a:solidFill>
                  <a:srgbClr val="005EB8"/>
                </a:solidFill>
                <a:latin typeface="Calibri"/>
                <a:ea typeface="Calibri"/>
                <a:cs typeface="Calibri"/>
                <a:sym typeface="Calibri"/>
              </a:rPr>
              <a:t>Live healthy, independent, fulfilling lives</a:t>
            </a:r>
            <a:endParaRPr sz="1400" kern="0">
              <a:solidFill>
                <a:srgbClr val="000000"/>
              </a:solidFill>
              <a:cs typeface="Arial"/>
              <a:sym typeface="Arial"/>
            </a:endParaRPr>
          </a:p>
          <a:p>
            <a:pPr marL="457200" indent="-457200" defTabSz="914400">
              <a:lnSpc>
                <a:spcPct val="80000"/>
              </a:lnSpc>
              <a:spcBef>
                <a:spcPts val="1100"/>
              </a:spcBef>
              <a:buClr>
                <a:srgbClr val="005EB8"/>
              </a:buClr>
              <a:buSzPts val="2875"/>
              <a:buFont typeface="Arial"/>
              <a:buChar char="•"/>
            </a:pPr>
            <a:r>
              <a:rPr lang="en-GB" sz="2875" kern="0">
                <a:solidFill>
                  <a:srgbClr val="005EB8"/>
                </a:solidFill>
                <a:latin typeface="Calibri"/>
                <a:ea typeface="Calibri"/>
                <a:cs typeface="Calibri"/>
                <a:sym typeface="Calibri"/>
              </a:rPr>
              <a:t>Be part of dynamic, thriving and supportive</a:t>
            </a:r>
            <a:br>
              <a:rPr lang="en-GB" sz="2875" kern="0">
                <a:solidFill>
                  <a:srgbClr val="005EB8"/>
                </a:solidFill>
                <a:latin typeface="Calibri"/>
                <a:ea typeface="Calibri"/>
                <a:cs typeface="Calibri"/>
                <a:sym typeface="Calibri"/>
              </a:rPr>
            </a:br>
            <a:r>
              <a:rPr lang="en-GB" sz="2875" kern="0">
                <a:solidFill>
                  <a:srgbClr val="005EB8"/>
                </a:solidFill>
                <a:latin typeface="Calibri"/>
                <a:ea typeface="Calibri"/>
                <a:cs typeface="Calibri"/>
                <a:sym typeface="Calibri"/>
              </a:rPr>
              <a:t>communities</a:t>
            </a:r>
            <a:endParaRPr sz="1400" kern="0">
              <a:solidFill>
                <a:srgbClr val="000000"/>
              </a:solidFill>
              <a:cs typeface="Arial"/>
              <a:sym typeface="Arial"/>
            </a:endParaRPr>
          </a:p>
          <a:p>
            <a:pPr marL="457200" indent="-457200" defTabSz="914400">
              <a:lnSpc>
                <a:spcPct val="80000"/>
              </a:lnSpc>
              <a:spcBef>
                <a:spcPts val="1100"/>
              </a:spcBef>
              <a:buClr>
                <a:srgbClr val="005EB8"/>
              </a:buClr>
              <a:buSzPts val="2875"/>
              <a:buFont typeface="Arial"/>
              <a:buChar char="•"/>
            </a:pPr>
            <a:r>
              <a:rPr lang="en-GB" sz="2875" b="1" kern="0">
                <a:solidFill>
                  <a:srgbClr val="005EB8"/>
                </a:solidFill>
                <a:latin typeface="Calibri"/>
                <a:ea typeface="Calibri"/>
                <a:cs typeface="Calibri"/>
                <a:sym typeface="Calibri"/>
              </a:rPr>
              <a:t>Have the same opportunities and life chances - </a:t>
            </a:r>
            <a:br>
              <a:rPr lang="en-GB" sz="2875" b="1" kern="0">
                <a:solidFill>
                  <a:srgbClr val="005EB8"/>
                </a:solidFill>
                <a:latin typeface="Calibri"/>
                <a:ea typeface="Calibri"/>
                <a:cs typeface="Calibri"/>
                <a:sym typeface="Calibri"/>
              </a:rPr>
            </a:br>
            <a:r>
              <a:rPr lang="en-GB" sz="2875" b="1" kern="0">
                <a:solidFill>
                  <a:srgbClr val="005EB8"/>
                </a:solidFill>
                <a:latin typeface="Calibri"/>
                <a:ea typeface="Calibri"/>
                <a:cs typeface="Calibri"/>
                <a:sym typeface="Calibri"/>
              </a:rPr>
              <a:t>no matter where they're born or live.</a:t>
            </a:r>
            <a:endParaRPr sz="1400" kern="0">
              <a:solidFill>
                <a:srgbClr val="000000"/>
              </a:solidFill>
              <a:cs typeface="Arial"/>
              <a:sym typeface="Arial"/>
            </a:endParaRPr>
          </a:p>
          <a:p>
            <a:pPr defTabSz="914400">
              <a:lnSpc>
                <a:spcPct val="80000"/>
              </a:lnSpc>
              <a:spcBef>
                <a:spcPts val="1100"/>
              </a:spcBef>
              <a:buClr>
                <a:srgbClr val="005EB8"/>
              </a:buClr>
              <a:buSzPts val="2250"/>
              <a:buFont typeface="Calibri"/>
              <a:buNone/>
            </a:pPr>
            <a:endParaRPr sz="2250" kern="0">
              <a:solidFill>
                <a:srgbClr val="005EB8"/>
              </a:solidFill>
              <a:latin typeface="Calibri"/>
              <a:ea typeface="Calibri"/>
              <a:cs typeface="Calibri"/>
              <a:sym typeface="Calibri"/>
            </a:endParaRPr>
          </a:p>
        </p:txBody>
      </p:sp>
      <p:sp>
        <p:nvSpPr>
          <p:cNvPr id="122" name="Google Shape;122;p12"/>
          <p:cNvSpPr txBox="1">
            <a:spLocks noGrp="1"/>
          </p:cNvSpPr>
          <p:nvPr>
            <p:ph type="title"/>
          </p:nvPr>
        </p:nvSpPr>
        <p:spPr>
          <a:xfrm>
            <a:off x="450000" y="312821"/>
            <a:ext cx="8488054" cy="77457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5"/>
              </a:buClr>
              <a:buSzPts val="4800"/>
              <a:buFont typeface="Calibri"/>
              <a:buNone/>
            </a:pPr>
            <a:r>
              <a:rPr lang="en-GB" b="1">
                <a:solidFill>
                  <a:schemeClr val="accent5"/>
                </a:solidFill>
              </a:rPr>
              <a:t>Setting our vision</a:t>
            </a:r>
            <a:endParaRPr b="1">
              <a:solidFill>
                <a:schemeClr val="accent5"/>
              </a:solidFill>
            </a:endParaRPr>
          </a:p>
        </p:txBody>
      </p:sp>
      <p:pic>
        <p:nvPicPr>
          <p:cNvPr id="123" name="Google Shape;123;p12"/>
          <p:cNvPicPr preferRelativeResize="0"/>
          <p:nvPr/>
        </p:nvPicPr>
        <p:blipFill rotWithShape="1">
          <a:blip r:embed="rId3">
            <a:alphaModFix/>
          </a:blip>
          <a:srcRect t="35482" b="32678"/>
          <a:stretch/>
        </p:blipFill>
        <p:spPr>
          <a:xfrm>
            <a:off x="5486401" y="166088"/>
            <a:ext cx="3451654" cy="921308"/>
          </a:xfrm>
          <a:prstGeom prst="rect">
            <a:avLst/>
          </a:prstGeom>
          <a:noFill/>
          <a:ln>
            <a:noFill/>
          </a:ln>
        </p:spPr>
      </p:pic>
    </p:spTree>
    <p:extLst>
      <p:ext uri="{BB962C8B-B14F-4D97-AF65-F5344CB8AC3E}">
        <p14:creationId xmlns:p14="http://schemas.microsoft.com/office/powerpoint/2010/main" val="184659876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Custom 2">
      <a:dk1>
        <a:srgbClr val="000000"/>
      </a:dk1>
      <a:lt1>
        <a:srgbClr val="FFFFFF"/>
      </a:lt1>
      <a:dk2>
        <a:srgbClr val="3F5664"/>
      </a:dk2>
      <a:lt2>
        <a:srgbClr val="9CCDD5"/>
      </a:lt2>
      <a:accent1>
        <a:srgbClr val="F6997C"/>
      </a:accent1>
      <a:accent2>
        <a:srgbClr val="CED647"/>
      </a:accent2>
      <a:accent3>
        <a:srgbClr val="5A5A5A"/>
      </a:accent3>
      <a:accent4>
        <a:srgbClr val="F3CD8A"/>
      </a:accent4>
      <a:accent5>
        <a:srgbClr val="C8E9EB"/>
      </a:accent5>
      <a:accent6>
        <a:srgbClr val="A06E46"/>
      </a:accent6>
      <a:hlink>
        <a:srgbClr val="3F5664"/>
      </a:hlink>
      <a:folHlink>
        <a:srgbClr val="CED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4647</TotalTime>
  <Words>3619</Words>
  <Application>Microsoft Office PowerPoint</Application>
  <PresentationFormat>On-screen Show (4:3)</PresentationFormat>
  <Paragraphs>743</Paragraphs>
  <Slides>35</Slides>
  <Notes>22</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5_Office Theme</vt:lpstr>
      <vt:lpstr>Custom Design</vt:lpstr>
      <vt:lpstr>1_Office Theme</vt:lpstr>
      <vt:lpstr>2_Office Theme</vt:lpstr>
      <vt:lpstr>Integration in action</vt:lpstr>
      <vt:lpstr>Gmhscp:  our vision</vt:lpstr>
      <vt:lpstr>Social care as part of a neighbourhood model</vt:lpstr>
      <vt:lpstr>Manchester Making integrated working a reality  Bernie Enright – Director of Adult Services Manchester Local Care Organisation  </vt:lpstr>
      <vt:lpstr>PowerPoint Presentation</vt:lpstr>
      <vt:lpstr>Why we need to do things differently</vt:lpstr>
      <vt:lpstr>Changing the Manchester system</vt:lpstr>
      <vt:lpstr>Making up our LCO</vt:lpstr>
      <vt:lpstr>Setting our vision</vt:lpstr>
      <vt:lpstr>PowerPoint Presentation</vt:lpstr>
      <vt:lpstr>PowerPoint Presentation</vt:lpstr>
      <vt:lpstr>A new culture</vt:lpstr>
      <vt:lpstr>PowerPoint Presentation</vt:lpstr>
      <vt:lpstr>Integrated Neighbourhood Teams</vt:lpstr>
      <vt:lpstr>High Impact Primary Care</vt:lpstr>
      <vt:lpstr>PowerPoint Presentation</vt:lpstr>
      <vt:lpstr>PowerPoint Presentation</vt:lpstr>
      <vt:lpstr>The gm adult social care transformation programme</vt:lpstr>
      <vt:lpstr>Asc transformation programme</vt:lpstr>
      <vt:lpstr>Programme governance</vt:lpstr>
      <vt:lpstr>PowerPoint Presentation</vt:lpstr>
      <vt:lpstr>LEARNING DISABILITIES</vt:lpstr>
      <vt:lpstr>SUPPORT FOR CARERS</vt:lpstr>
      <vt:lpstr>PowerPoint Presentation</vt:lpstr>
      <vt:lpstr>WORKFORCE</vt:lpstr>
      <vt:lpstr>CARE HOMES</vt:lpstr>
      <vt:lpstr>PowerPoint Presentation</vt:lpstr>
      <vt:lpstr>LIVING WELL AT HOME</vt:lpstr>
      <vt:lpstr>trailblazers</vt:lpstr>
      <vt:lpstr>SUPPORTED HOUSING</vt:lpstr>
      <vt:lpstr>OUTCOMES</vt:lpstr>
      <vt:lpstr>Cqc ratings</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Silver</dc:creator>
  <cp:lastModifiedBy>Musa Sumayya</cp:lastModifiedBy>
  <cp:revision>324</cp:revision>
  <dcterms:created xsi:type="dcterms:W3CDTF">2018-08-01T08:32:56Z</dcterms:created>
  <dcterms:modified xsi:type="dcterms:W3CDTF">2019-03-19T09:08:05Z</dcterms:modified>
</cp:coreProperties>
</file>